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slideLayouts/slideLayout6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2192000" cy="6858000"/>
  <p:notesSz cx="12192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109" d="100"/>
          <a:sy n="109" d="100"/>
        </p:scale>
        <p:origin x="78" y="96"/>
      </p:cViewPr>
      <p:guideLst>
        <p:guide pos="2160" orient="horz"/>
        <p:guide pos="3840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presProps" Target="presProps.xml" /><Relationship Id="rId13" Type="http://schemas.openxmlformats.org/officeDocument/2006/relationships/tableStyles" Target="tableStyles.xml" /><Relationship Id="rId14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Плашка с текстом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" name="Прямоугольник: скругленные углы 14"/>
          <p:cNvSpPr/>
          <p:nvPr userDrawn="1"/>
        </p:nvSpPr>
        <p:spPr bwMode="auto">
          <a:xfrm>
            <a:off x="8209723" y="1253330"/>
            <a:ext cx="3526184" cy="4690269"/>
          </a:xfrm>
          <a:prstGeom prst="roundRect">
            <a:avLst>
              <a:gd name="adj" fmla="val 2574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614019" y="1253330"/>
            <a:ext cx="6939720" cy="469026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8520045" y="1546320"/>
            <a:ext cx="2905539" cy="40583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11" name="object 13"/>
          <p:cNvSpPr/>
          <p:nvPr userDrawn="1"/>
        </p:nvSpPr>
        <p:spPr bwMode="auto"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 fill="norm" stroke="1" extrusionOk="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sp>
        <p:nvSpPr>
          <p:cNvPr id="5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17" name="Номер слайда 4"/>
          <p:cNvSpPr txBox="1"/>
          <p:nvPr userDrawn="1"/>
        </p:nvSpPr>
        <p:spPr bwMode="auto"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lang="ru-RU"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06CA5A-69F8-4550-98E0-63AB887DEF64}" type="slidenum">
              <a:rPr lang="ru-RU" b="1">
                <a:solidFill>
                  <a:srgbClr val="7DBBFC"/>
                </a:solidFill>
              </a:rPr>
              <a:t/>
            </a:fld>
            <a:endParaRPr lang="ru-RU" b="1">
              <a:solidFill>
                <a:srgbClr val="7DBBFC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  <p:sp>
        <p:nvSpPr>
          <p:cNvPr id="7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pPr>
              <a:defRPr/>
            </a:pPr>
            <a:r>
              <a:rPr lang="ru-RU"/>
              <a:t>колонтитул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599661" y="1119498"/>
            <a:ext cx="3932237" cy="47415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11" name="object 13"/>
          <p:cNvSpPr/>
          <p:nvPr userDrawn="1"/>
        </p:nvSpPr>
        <p:spPr bwMode="auto"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 fill="norm" stroke="1" extrusionOk="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sp>
        <p:nvSpPr>
          <p:cNvPr id="17" name="Рисунок 16"/>
          <p:cNvSpPr>
            <a:spLocks noGrp="1"/>
          </p:cNvSpPr>
          <p:nvPr>
            <p:ph type="pic" sz="quarter" idx="12"/>
          </p:nvPr>
        </p:nvSpPr>
        <p:spPr bwMode="auto">
          <a:xfrm>
            <a:off x="5018088" y="1119499"/>
            <a:ext cx="6718300" cy="474155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" name="Номер слайда 4"/>
          <p:cNvSpPr txBox="1"/>
          <p:nvPr userDrawn="1"/>
        </p:nvSpPr>
        <p:spPr bwMode="auto"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lang="ru-RU"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06CA5A-69F8-4550-98E0-63AB887DEF64}" type="slidenum">
              <a:rPr lang="ru-RU" b="1">
                <a:solidFill>
                  <a:srgbClr val="7DBBFC"/>
                </a:solidFill>
              </a:rPr>
              <a:t/>
            </a:fld>
            <a:endParaRPr lang="ru-RU" b="1">
              <a:solidFill>
                <a:srgbClr val="7DBBFC"/>
              </a:solidFill>
            </a:endParaRPr>
          </a:p>
        </p:txBody>
      </p:sp>
      <p:sp>
        <p:nvSpPr>
          <p:cNvPr id="7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pPr>
              <a:defRPr/>
            </a:pPr>
            <a:r>
              <a:rPr lang="ru-RU"/>
              <a:t>колонтитул</a:t>
            </a:r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5" name="Текст 7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График и описа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object 13"/>
          <p:cNvSpPr/>
          <p:nvPr userDrawn="1"/>
        </p:nvSpPr>
        <p:spPr bwMode="auto"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 fill="norm" stroke="1" extrusionOk="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sp>
        <p:nvSpPr>
          <p:cNvPr id="12" name="Диаграмма 11"/>
          <p:cNvSpPr>
            <a:spLocks noGrp="1"/>
          </p:cNvSpPr>
          <p:nvPr>
            <p:ph type="chart" sz="quarter" idx="12"/>
          </p:nvPr>
        </p:nvSpPr>
        <p:spPr bwMode="auto">
          <a:xfrm>
            <a:off x="600075" y="1255713"/>
            <a:ext cx="7177088" cy="4478337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 bwMode="auto">
          <a:xfrm>
            <a:off x="8186738" y="1255713"/>
            <a:ext cx="3549650" cy="44783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2" name="Номер слайда 4"/>
          <p:cNvSpPr txBox="1"/>
          <p:nvPr userDrawn="1"/>
        </p:nvSpPr>
        <p:spPr bwMode="auto"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lang="ru-RU"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06CA5A-69F8-4550-98E0-63AB887DEF64}" type="slidenum">
              <a:rPr lang="ru-RU" b="1">
                <a:solidFill>
                  <a:srgbClr val="7DBBFC"/>
                </a:solidFill>
              </a:rPr>
              <a:t/>
            </a:fld>
            <a:endParaRPr lang="ru-RU" b="1">
              <a:solidFill>
                <a:srgbClr val="7DBBFC"/>
              </a:solidFill>
            </a:endParaRPr>
          </a:p>
        </p:txBody>
      </p:sp>
      <p:sp>
        <p:nvSpPr>
          <p:cNvPr id="7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pPr>
              <a:defRPr/>
            </a:pPr>
            <a:r>
              <a:rPr lang="ru-RU"/>
              <a:t>колонтитул</a:t>
            </a:r>
            <a:endParaRPr/>
          </a:p>
        </p:txBody>
      </p:sp>
      <p:sp>
        <p:nvSpPr>
          <p:cNvPr id="3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4" name="Текст 7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962452" y="1309026"/>
            <a:ext cx="4600230" cy="64282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962452" y="1951848"/>
            <a:ext cx="4600230" cy="36845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6583029" y="1309026"/>
            <a:ext cx="4626801" cy="64282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13" name="object 13"/>
          <p:cNvSpPr/>
          <p:nvPr userDrawn="1"/>
        </p:nvSpPr>
        <p:spPr bwMode="auto"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 fill="norm" stroke="1" extrusionOk="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sp>
        <p:nvSpPr>
          <p:cNvPr id="19" name="Объект 3"/>
          <p:cNvSpPr>
            <a:spLocks noGrp="1"/>
          </p:cNvSpPr>
          <p:nvPr>
            <p:ph sz="half" idx="12"/>
          </p:nvPr>
        </p:nvSpPr>
        <p:spPr bwMode="auto">
          <a:xfrm>
            <a:off x="6596314" y="1951848"/>
            <a:ext cx="4600230" cy="36845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14" name="Номер слайда 4"/>
          <p:cNvSpPr txBox="1"/>
          <p:nvPr userDrawn="1"/>
        </p:nvSpPr>
        <p:spPr bwMode="auto"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lang="ru-RU"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06CA5A-69F8-4550-98E0-63AB887DEF64}" type="slidenum">
              <a:rPr lang="ru-RU" b="1">
                <a:solidFill>
                  <a:srgbClr val="7DBBFC"/>
                </a:solidFill>
              </a:rPr>
              <a:t/>
            </a:fld>
            <a:endParaRPr lang="ru-RU" b="1">
              <a:solidFill>
                <a:srgbClr val="7DBBFC"/>
              </a:solidFill>
            </a:endParaRPr>
          </a:p>
        </p:txBody>
      </p:sp>
      <p:sp>
        <p:nvSpPr>
          <p:cNvPr id="9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pPr>
              <a:defRPr/>
            </a:pPr>
            <a:r>
              <a:rPr lang="ru-RU"/>
              <a:t>колонтитул</a:t>
            </a:r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7" name="Текст 7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Цита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object 13"/>
          <p:cNvSpPr/>
          <p:nvPr userDrawn="1"/>
        </p:nvSpPr>
        <p:spPr bwMode="auto"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 fill="norm" stroke="1" extrusionOk="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sp>
        <p:nvSpPr>
          <p:cNvPr id="12" name="Рисунок 11"/>
          <p:cNvSpPr>
            <a:spLocks noGrp="1"/>
          </p:cNvSpPr>
          <p:nvPr>
            <p:ph type="pic" sz="quarter" idx="12"/>
          </p:nvPr>
        </p:nvSpPr>
        <p:spPr bwMode="auto">
          <a:xfrm>
            <a:off x="2863098" y="2148277"/>
            <a:ext cx="1443539" cy="1443539"/>
          </a:xfrm>
          <a:prstGeom prst="ellipse">
            <a:avLst/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 bwMode="auto">
          <a:xfrm>
            <a:off x="5512259" y="2373142"/>
            <a:ext cx="3814428" cy="213577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FontTx/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18" name="Текст 13"/>
          <p:cNvSpPr>
            <a:spLocks noGrp="1"/>
          </p:cNvSpPr>
          <p:nvPr>
            <p:ph type="body" sz="quarter" idx="16"/>
          </p:nvPr>
        </p:nvSpPr>
        <p:spPr bwMode="auto">
          <a:xfrm>
            <a:off x="2863098" y="3878662"/>
            <a:ext cx="2016876" cy="63026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200" b="1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" name="Номер слайда 4"/>
          <p:cNvSpPr txBox="1"/>
          <p:nvPr userDrawn="1"/>
        </p:nvSpPr>
        <p:spPr bwMode="auto"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lang="ru-RU"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06CA5A-69F8-4550-98E0-63AB887DEF64}" type="slidenum">
              <a:rPr lang="ru-RU" b="1">
                <a:solidFill>
                  <a:srgbClr val="7DBBFC"/>
                </a:solidFill>
              </a:rPr>
              <a:t/>
            </a:fld>
            <a:endParaRPr lang="ru-RU" b="1">
              <a:solidFill>
                <a:srgbClr val="7DBBFC"/>
              </a:solidFill>
            </a:endParaRPr>
          </a:p>
        </p:txBody>
      </p:sp>
      <p:sp>
        <p:nvSpPr>
          <p:cNvPr id="7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pPr>
              <a:defRPr/>
            </a:pPr>
            <a:r>
              <a:rPr lang="ru-RU"/>
              <a:t>колонтитул</a:t>
            </a:r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5" name="Текст 7"/>
          <p:cNvSpPr>
            <a:spLocks noGrp="1"/>
          </p:cNvSpPr>
          <p:nvPr>
            <p:ph type="body" sz="quarter" idx="17" hasCustomPrompt="1"/>
          </p:nvPr>
        </p:nvSpPr>
        <p:spPr bwMode="auto"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Две цитаты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object 13"/>
          <p:cNvSpPr/>
          <p:nvPr userDrawn="1"/>
        </p:nvSpPr>
        <p:spPr bwMode="auto"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 fill="norm" stroke="1" extrusionOk="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sp>
        <p:nvSpPr>
          <p:cNvPr id="12" name="Рисунок 11"/>
          <p:cNvSpPr>
            <a:spLocks noGrp="1"/>
          </p:cNvSpPr>
          <p:nvPr>
            <p:ph type="pic" sz="quarter" idx="12"/>
          </p:nvPr>
        </p:nvSpPr>
        <p:spPr bwMode="auto">
          <a:xfrm>
            <a:off x="1539625" y="1383485"/>
            <a:ext cx="1443539" cy="1443539"/>
          </a:xfrm>
          <a:prstGeom prst="ellipse">
            <a:avLst/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 bwMode="auto">
          <a:xfrm>
            <a:off x="2117141" y="3429000"/>
            <a:ext cx="2217821" cy="19367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17" name="Текст 13"/>
          <p:cNvSpPr>
            <a:spLocks noGrp="1"/>
          </p:cNvSpPr>
          <p:nvPr>
            <p:ph type="body" sz="quarter" idx="15"/>
          </p:nvPr>
        </p:nvSpPr>
        <p:spPr bwMode="auto">
          <a:xfrm>
            <a:off x="7127394" y="3429000"/>
            <a:ext cx="2217821" cy="19367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18" name="Текст 13"/>
          <p:cNvSpPr>
            <a:spLocks noGrp="1"/>
          </p:cNvSpPr>
          <p:nvPr>
            <p:ph type="body" sz="quarter" idx="16"/>
          </p:nvPr>
        </p:nvSpPr>
        <p:spPr bwMode="auto">
          <a:xfrm>
            <a:off x="3337177" y="1751993"/>
            <a:ext cx="2016876" cy="63026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200" b="1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20" name="Рисунок 11"/>
          <p:cNvSpPr>
            <a:spLocks noGrp="1"/>
          </p:cNvSpPr>
          <p:nvPr>
            <p:ph type="pic" sz="quarter" idx="17"/>
          </p:nvPr>
        </p:nvSpPr>
        <p:spPr bwMode="auto">
          <a:xfrm>
            <a:off x="6549878" y="1383485"/>
            <a:ext cx="1443539" cy="1443539"/>
          </a:xfrm>
          <a:prstGeom prst="ellipse">
            <a:avLst/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Текст 13"/>
          <p:cNvSpPr>
            <a:spLocks noGrp="1"/>
          </p:cNvSpPr>
          <p:nvPr>
            <p:ph type="body" sz="quarter" idx="18"/>
          </p:nvPr>
        </p:nvSpPr>
        <p:spPr bwMode="auto">
          <a:xfrm>
            <a:off x="8347430" y="1751993"/>
            <a:ext cx="2016876" cy="63026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200" b="1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" name="Номер слайда 4"/>
          <p:cNvSpPr txBox="1"/>
          <p:nvPr userDrawn="1"/>
        </p:nvSpPr>
        <p:spPr bwMode="auto"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lang="ru-RU"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06CA5A-69F8-4550-98E0-63AB887DEF64}" type="slidenum">
              <a:rPr lang="ru-RU" b="1">
                <a:solidFill>
                  <a:srgbClr val="7DBBFC"/>
                </a:solidFill>
              </a:rPr>
              <a:t/>
            </a:fld>
            <a:endParaRPr lang="ru-RU" b="1">
              <a:solidFill>
                <a:srgbClr val="7DBBFC"/>
              </a:solidFill>
            </a:endParaRPr>
          </a:p>
        </p:txBody>
      </p:sp>
      <p:sp>
        <p:nvSpPr>
          <p:cNvPr id="7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pPr>
              <a:defRPr/>
            </a:pPr>
            <a:r>
              <a:rPr lang="ru-RU"/>
              <a:t>колонтитул</a:t>
            </a:r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5" name="Текст 7"/>
          <p:cNvSpPr>
            <a:spLocks noGrp="1"/>
          </p:cNvSpPr>
          <p:nvPr>
            <p:ph type="body" sz="quarter" idx="19" hasCustomPrompt="1"/>
          </p:nvPr>
        </p:nvSpPr>
        <p:spPr bwMode="auto"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Пустой слайд с заголовком и колонтитулом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object 13"/>
          <p:cNvSpPr/>
          <p:nvPr userDrawn="1"/>
        </p:nvSpPr>
        <p:spPr bwMode="auto"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 fill="norm" stroke="1" extrusionOk="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sp>
        <p:nvSpPr>
          <p:cNvPr id="3" name="Номер слайда 4"/>
          <p:cNvSpPr txBox="1"/>
          <p:nvPr userDrawn="1"/>
        </p:nvSpPr>
        <p:spPr bwMode="auto"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lang="ru-RU"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06CA5A-69F8-4550-98E0-63AB887DEF64}" type="slidenum">
              <a:rPr lang="ru-RU" b="1">
                <a:solidFill>
                  <a:srgbClr val="7DBBFC"/>
                </a:solidFill>
              </a:rPr>
              <a:t/>
            </a:fld>
            <a:endParaRPr lang="ru-RU" b="1">
              <a:solidFill>
                <a:srgbClr val="7DBBFC"/>
              </a:solidFill>
            </a:endParaRPr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pPr>
              <a:defRPr/>
            </a:pPr>
            <a:r>
              <a:rPr lang="ru-RU"/>
              <a:t>колонтитул</a:t>
            </a:r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5" name="Текст 7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userDrawn="1">
  <p:cSld name="Заголовок раздела (1 цифра)">
    <p:bg>
      <p:bgPr shadeToTitle="0">
        <a:solidFill>
          <a:schemeClr val="accent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/>
          <p:cNvSpPr/>
          <p:nvPr userDrawn="1"/>
        </p:nvSpPr>
        <p:spPr bwMode="auto">
          <a:xfrm>
            <a:off x="0" y="2662517"/>
            <a:ext cx="7516083" cy="1303710"/>
          </a:xfrm>
          <a:prstGeom prst="roundRect">
            <a:avLst>
              <a:gd name="adj" fmla="val 734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309156" y="2452557"/>
            <a:ext cx="1143863" cy="172363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algn="l" defTabSz="914400">
              <a:lnSpc>
                <a:spcPct val="100000"/>
              </a:lnSpc>
              <a:spcBef>
                <a:spcPts val="0"/>
              </a:spcBef>
              <a:buNone/>
              <a:defRPr lang="ru-RU" sz="8000">
                <a:solidFill>
                  <a:srgbClr val="7DBBFC"/>
                </a:solidFill>
                <a:latin typeface="Arial"/>
                <a:ea typeface="+mj-ea"/>
                <a:cs typeface="Arial"/>
              </a:defRPr>
            </a:lvl1pPr>
          </a:lstStyle>
          <a:p>
            <a:pPr>
              <a:defRPr/>
            </a:pPr>
            <a:r>
              <a:rPr lang="ru-RU"/>
              <a:t>1</a:t>
            </a:r>
            <a:endParaRPr/>
          </a:p>
        </p:txBody>
      </p:sp>
      <p:sp>
        <p:nvSpPr>
          <p:cNvPr id="6" name="Текст 2"/>
          <p:cNvSpPr>
            <a:spLocks noGrp="1"/>
          </p:cNvSpPr>
          <p:nvPr>
            <p:ph type="body" idx="1"/>
          </p:nvPr>
        </p:nvSpPr>
        <p:spPr bwMode="auto">
          <a:xfrm>
            <a:off x="1463607" y="2849940"/>
            <a:ext cx="5929970" cy="96407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lang="ru-RU" sz="2400" b="1" spc="-20">
                <a:solidFill>
                  <a:srgbClr val="282A2E"/>
                </a:solidFill>
                <a:latin typeface="Arial"/>
                <a:ea typeface="+mn-ea"/>
                <a:cs typeface="Arial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grpSp>
        <p:nvGrpSpPr>
          <p:cNvPr id="13" name="Группа 12"/>
          <p:cNvGrpSpPr/>
          <p:nvPr userDrawn="1"/>
        </p:nvGrpSpPr>
        <p:grpSpPr bwMode="auto">
          <a:xfrm>
            <a:off x="663408" y="6396532"/>
            <a:ext cx="12925697" cy="66972"/>
            <a:chOff x="2333171" y="6013450"/>
            <a:chExt cx="14706663" cy="76200"/>
          </a:xfrm>
          <a:solidFill>
            <a:srgbClr val="7DBBFC"/>
          </a:solidFill>
        </p:grpSpPr>
        <p:sp>
          <p:nvSpPr>
            <p:cNvPr id="14" name="object 4"/>
            <p:cNvSpPr/>
            <p:nvPr userDrawn="1"/>
          </p:nvSpPr>
          <p:spPr bwMode="auto">
            <a:xfrm>
              <a:off x="2333171" y="6013450"/>
              <a:ext cx="1143000" cy="76200"/>
            </a:xfrm>
            <a:custGeom>
              <a:avLst/>
              <a:gdLst/>
              <a:ahLst/>
              <a:cxnLst/>
              <a:rect l="l" t="t" r="r" b="b"/>
              <a:pathLst>
                <a:path w="1143000" h="76200" fill="norm" stroke="1" extrusionOk="0">
                  <a:moveTo>
                    <a:pt x="1143000" y="0"/>
                  </a:moveTo>
                  <a:lnTo>
                    <a:pt x="0" y="0"/>
                  </a:lnTo>
                  <a:lnTo>
                    <a:pt x="0" y="76200"/>
                  </a:lnTo>
                  <a:lnTo>
                    <a:pt x="1143000" y="76200"/>
                  </a:lnTo>
                  <a:lnTo>
                    <a:pt x="1143000" y="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pPr>
                <a:defRPr/>
              </a:pPr>
              <a:endParaRPr/>
            </a:p>
          </p:txBody>
        </p:sp>
        <p:sp>
          <p:nvSpPr>
            <p:cNvPr id="15" name="object 6"/>
            <p:cNvSpPr/>
            <p:nvPr userDrawn="1"/>
          </p:nvSpPr>
          <p:spPr bwMode="auto">
            <a:xfrm>
              <a:off x="3829294" y="6045200"/>
              <a:ext cx="13210540" cy="25400"/>
            </a:xfrm>
            <a:custGeom>
              <a:avLst/>
              <a:gdLst/>
              <a:ahLst/>
              <a:cxnLst/>
              <a:rect l="l" t="t" r="r" b="b"/>
              <a:pathLst>
                <a:path w="13210540" h="25400" fill="norm" stroke="1" extrusionOk="0">
                  <a:moveTo>
                    <a:pt x="0" y="25400"/>
                  </a:moveTo>
                  <a:lnTo>
                    <a:pt x="13210476" y="25400"/>
                  </a:lnTo>
                  <a:lnTo>
                    <a:pt x="13210476" y="0"/>
                  </a:lnTo>
                  <a:lnTo>
                    <a:pt x="0" y="0"/>
                  </a:lnTo>
                  <a:lnTo>
                    <a:pt x="0" y="25400"/>
                  </a:lnTo>
                  <a:close/>
                </a:path>
              </a:pathLst>
            </a:custGeom>
            <a:grpFill/>
          </p:spPr>
          <p:txBody>
            <a:bodyPr wrap="square" lIns="0" tIns="0" rIns="0" bIns="0" rtlCol="0"/>
            <a:lstStyle/>
            <a:p>
              <a:pPr>
                <a:defRPr/>
              </a:pPr>
              <a:endParaRPr/>
            </a:p>
          </p:txBody>
        </p:sp>
      </p:grpSp>
      <p:sp>
        <p:nvSpPr>
          <p:cNvPr id="16" name="object 5"/>
          <p:cNvSpPr/>
          <p:nvPr userDrawn="1"/>
        </p:nvSpPr>
        <p:spPr bwMode="auto">
          <a:xfrm flipH="1">
            <a:off x="-10588" y="2662517"/>
            <a:ext cx="110111" cy="1303710"/>
          </a:xfrm>
          <a:custGeom>
            <a:avLst/>
            <a:gdLst/>
            <a:ahLst/>
            <a:cxnLst/>
            <a:rect l="l" t="t" r="r" b="b"/>
            <a:pathLst>
              <a:path w="158750" h="1879600" fill="norm" stroke="1" extrusionOk="0">
                <a:moveTo>
                  <a:pt x="158750" y="0"/>
                </a:moveTo>
                <a:lnTo>
                  <a:pt x="0" y="0"/>
                </a:lnTo>
                <a:lnTo>
                  <a:pt x="0" y="1879600"/>
                </a:lnTo>
                <a:lnTo>
                  <a:pt x="158750" y="1879600"/>
                </a:lnTo>
                <a:lnTo>
                  <a:pt x="15875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Две плашки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object 13"/>
          <p:cNvSpPr/>
          <p:nvPr userDrawn="1"/>
        </p:nvSpPr>
        <p:spPr bwMode="auto"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 fill="norm" stroke="1" extrusionOk="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>
              <a:solidFill>
                <a:srgbClr val="7DBBFC"/>
              </a:solidFill>
            </a:endParaRPr>
          </a:p>
        </p:txBody>
      </p:sp>
      <p:sp>
        <p:nvSpPr>
          <p:cNvPr id="3" name="Прямоугольник: скругленные углы 2"/>
          <p:cNvSpPr/>
          <p:nvPr userDrawn="1"/>
        </p:nvSpPr>
        <p:spPr bwMode="auto">
          <a:xfrm>
            <a:off x="983967" y="1850660"/>
            <a:ext cx="4801536" cy="3225614"/>
          </a:xfrm>
          <a:prstGeom prst="roundRect">
            <a:avLst>
              <a:gd name="adj" fmla="val 2574"/>
            </a:avLst>
          </a:prstGeom>
          <a:solidFill>
            <a:srgbClr val="CFE8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Прямоугольник: скругленные углы 3"/>
          <p:cNvSpPr/>
          <p:nvPr userDrawn="1"/>
        </p:nvSpPr>
        <p:spPr bwMode="auto">
          <a:xfrm>
            <a:off x="6406498" y="1850660"/>
            <a:ext cx="4801536" cy="3225614"/>
          </a:xfrm>
          <a:prstGeom prst="roundRect">
            <a:avLst>
              <a:gd name="adj" fmla="val 2574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Текст 28"/>
          <p:cNvSpPr>
            <a:spLocks noGrp="1"/>
          </p:cNvSpPr>
          <p:nvPr>
            <p:ph type="body" sz="quarter" idx="15"/>
          </p:nvPr>
        </p:nvSpPr>
        <p:spPr bwMode="auto">
          <a:xfrm>
            <a:off x="1222048" y="2864661"/>
            <a:ext cx="4267543" cy="18589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14" name="Текст 28"/>
          <p:cNvSpPr>
            <a:spLocks noGrp="1"/>
          </p:cNvSpPr>
          <p:nvPr>
            <p:ph type="body" sz="quarter" idx="18" hasCustomPrompt="1"/>
          </p:nvPr>
        </p:nvSpPr>
        <p:spPr bwMode="auto">
          <a:xfrm>
            <a:off x="1222046" y="2111505"/>
            <a:ext cx="4267543" cy="400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800" b="1">
                <a:solidFill>
                  <a:srgbClr val="363194"/>
                </a:solidFill>
              </a:defRPr>
            </a:lvl1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  <p:sp>
        <p:nvSpPr>
          <p:cNvPr id="16" name="Текст 28"/>
          <p:cNvSpPr>
            <a:spLocks noGrp="1"/>
          </p:cNvSpPr>
          <p:nvPr>
            <p:ph type="body" sz="quarter" idx="19"/>
          </p:nvPr>
        </p:nvSpPr>
        <p:spPr bwMode="auto">
          <a:xfrm>
            <a:off x="6702409" y="2864661"/>
            <a:ext cx="4267543" cy="18589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17" name="Текст 28"/>
          <p:cNvSpPr>
            <a:spLocks noGrp="1"/>
          </p:cNvSpPr>
          <p:nvPr>
            <p:ph type="body" sz="quarter" idx="20" hasCustomPrompt="1"/>
          </p:nvPr>
        </p:nvSpPr>
        <p:spPr bwMode="auto">
          <a:xfrm>
            <a:off x="6702408" y="2111505"/>
            <a:ext cx="4267543" cy="400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800" b="1">
                <a:solidFill>
                  <a:srgbClr val="363194"/>
                </a:solidFill>
              </a:defRPr>
            </a:lvl1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  <p:sp>
        <p:nvSpPr>
          <p:cNvPr id="5" name="Номер слайда 4"/>
          <p:cNvSpPr txBox="1"/>
          <p:nvPr userDrawn="1"/>
        </p:nvSpPr>
        <p:spPr bwMode="auto"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lang="ru-RU"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06CA5A-69F8-4550-98E0-63AB887DEF64}" type="slidenum">
              <a:rPr lang="ru-RU" b="1">
                <a:solidFill>
                  <a:srgbClr val="7DBBFC"/>
                </a:solidFill>
              </a:rPr>
              <a:t/>
            </a:fld>
            <a:endParaRPr lang="ru-RU" b="1">
              <a:solidFill>
                <a:srgbClr val="7DBBFC"/>
              </a:solidFill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pPr>
              <a:defRPr/>
            </a:pPr>
            <a:r>
              <a:rPr lang="ru-RU"/>
              <a:t>колонтитул</a:t>
            </a:r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Три плашки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object 13"/>
          <p:cNvSpPr/>
          <p:nvPr userDrawn="1"/>
        </p:nvSpPr>
        <p:spPr bwMode="auto"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 fill="norm" stroke="1" extrusionOk="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sp>
        <p:nvSpPr>
          <p:cNvPr id="20" name="Прямоугольник: скругленные углы 19"/>
          <p:cNvSpPr/>
          <p:nvPr userDrawn="1"/>
        </p:nvSpPr>
        <p:spPr bwMode="auto">
          <a:xfrm>
            <a:off x="749501" y="1850660"/>
            <a:ext cx="3255621" cy="3225614"/>
          </a:xfrm>
          <a:prstGeom prst="roundRect">
            <a:avLst>
              <a:gd name="adj" fmla="val 2574"/>
            </a:avLst>
          </a:prstGeom>
          <a:solidFill>
            <a:srgbClr val="D9D8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Прямоугольник: скругленные углы 21"/>
          <p:cNvSpPr/>
          <p:nvPr userDrawn="1"/>
        </p:nvSpPr>
        <p:spPr bwMode="auto">
          <a:xfrm>
            <a:off x="4539973" y="1850660"/>
            <a:ext cx="3255621" cy="3225614"/>
          </a:xfrm>
          <a:prstGeom prst="roundRect">
            <a:avLst>
              <a:gd name="adj" fmla="val 2574"/>
            </a:avLst>
          </a:prstGeom>
          <a:solidFill>
            <a:srgbClr val="CFE8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Прямоугольник: скругленные углы 23"/>
          <p:cNvSpPr/>
          <p:nvPr userDrawn="1"/>
        </p:nvSpPr>
        <p:spPr bwMode="auto">
          <a:xfrm>
            <a:off x="8330445" y="1850660"/>
            <a:ext cx="3255621" cy="3225614"/>
          </a:xfrm>
          <a:prstGeom prst="roundRect">
            <a:avLst>
              <a:gd name="adj" fmla="val 2574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" name="Текст 28"/>
          <p:cNvSpPr>
            <a:spLocks noGrp="1"/>
          </p:cNvSpPr>
          <p:nvPr>
            <p:ph type="body" sz="quarter" idx="14"/>
          </p:nvPr>
        </p:nvSpPr>
        <p:spPr bwMode="auto">
          <a:xfrm>
            <a:off x="1137473" y="2864661"/>
            <a:ext cx="2479675" cy="18589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0" name="Текст 28"/>
          <p:cNvSpPr>
            <a:spLocks noGrp="1"/>
          </p:cNvSpPr>
          <p:nvPr>
            <p:ph type="body" sz="quarter" idx="15"/>
          </p:nvPr>
        </p:nvSpPr>
        <p:spPr bwMode="auto">
          <a:xfrm>
            <a:off x="4927945" y="2864661"/>
            <a:ext cx="2479675" cy="18589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1" name="Текст 28"/>
          <p:cNvSpPr>
            <a:spLocks noGrp="1"/>
          </p:cNvSpPr>
          <p:nvPr>
            <p:ph type="body" sz="quarter" idx="16"/>
          </p:nvPr>
        </p:nvSpPr>
        <p:spPr bwMode="auto">
          <a:xfrm>
            <a:off x="8728357" y="2864661"/>
            <a:ext cx="2479675" cy="18589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2" name="Текст 28"/>
          <p:cNvSpPr>
            <a:spLocks noGrp="1"/>
          </p:cNvSpPr>
          <p:nvPr>
            <p:ph type="body" sz="quarter" idx="17" hasCustomPrompt="1"/>
          </p:nvPr>
        </p:nvSpPr>
        <p:spPr bwMode="auto">
          <a:xfrm>
            <a:off x="1137472" y="2111505"/>
            <a:ext cx="2479675" cy="400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800" b="1">
                <a:solidFill>
                  <a:srgbClr val="363194"/>
                </a:solidFill>
              </a:defRPr>
            </a:lvl1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  <p:sp>
        <p:nvSpPr>
          <p:cNvPr id="33" name="Текст 28"/>
          <p:cNvSpPr>
            <a:spLocks noGrp="1"/>
          </p:cNvSpPr>
          <p:nvPr>
            <p:ph type="body" sz="quarter" idx="18" hasCustomPrompt="1"/>
          </p:nvPr>
        </p:nvSpPr>
        <p:spPr bwMode="auto">
          <a:xfrm>
            <a:off x="4927944" y="2111505"/>
            <a:ext cx="2479675" cy="400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800" b="1">
                <a:solidFill>
                  <a:srgbClr val="363194"/>
                </a:solidFill>
              </a:defRPr>
            </a:lvl1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  <p:sp>
        <p:nvSpPr>
          <p:cNvPr id="34" name="Текст 28"/>
          <p:cNvSpPr>
            <a:spLocks noGrp="1"/>
          </p:cNvSpPr>
          <p:nvPr>
            <p:ph type="body" sz="quarter" idx="19" hasCustomPrompt="1"/>
          </p:nvPr>
        </p:nvSpPr>
        <p:spPr bwMode="auto">
          <a:xfrm>
            <a:off x="8728356" y="2111505"/>
            <a:ext cx="2479675" cy="400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800" b="1">
                <a:solidFill>
                  <a:srgbClr val="363194"/>
                </a:solidFill>
              </a:defRPr>
            </a:lvl1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  <p:sp>
        <p:nvSpPr>
          <p:cNvPr id="11" name="Номер слайда 4"/>
          <p:cNvSpPr txBox="1"/>
          <p:nvPr userDrawn="1"/>
        </p:nvSpPr>
        <p:spPr bwMode="auto"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lang="ru-RU"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06CA5A-69F8-4550-98E0-63AB887DEF64}" type="slidenum">
              <a:rPr lang="ru-RU" b="1">
                <a:solidFill>
                  <a:srgbClr val="7DBBFC"/>
                </a:solidFill>
              </a:rPr>
              <a:t/>
            </a:fld>
            <a:endParaRPr lang="ru-RU" b="1">
              <a:solidFill>
                <a:srgbClr val="7DBBFC"/>
              </a:solidFill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pPr>
              <a:defRPr/>
            </a:pPr>
            <a:r>
              <a:rPr lang="ru-RU"/>
              <a:t>колонтитул</a:t>
            </a:r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7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Четыре плашки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object 13"/>
          <p:cNvSpPr/>
          <p:nvPr userDrawn="1"/>
        </p:nvSpPr>
        <p:spPr bwMode="auto"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 fill="norm" stroke="1" extrusionOk="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sp>
        <p:nvSpPr>
          <p:cNvPr id="20" name="Прямоугольник: скругленные углы 19"/>
          <p:cNvSpPr/>
          <p:nvPr userDrawn="1"/>
        </p:nvSpPr>
        <p:spPr bwMode="auto">
          <a:xfrm>
            <a:off x="693544" y="1924461"/>
            <a:ext cx="2385682" cy="3225614"/>
          </a:xfrm>
          <a:prstGeom prst="roundRect">
            <a:avLst>
              <a:gd name="adj" fmla="val 2574"/>
            </a:avLst>
          </a:prstGeom>
          <a:solidFill>
            <a:srgbClr val="D9D8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Прямоугольник: скругленные углы 21"/>
          <p:cNvSpPr/>
          <p:nvPr userDrawn="1"/>
        </p:nvSpPr>
        <p:spPr bwMode="auto">
          <a:xfrm>
            <a:off x="3510327" y="1924461"/>
            <a:ext cx="2385682" cy="3225614"/>
          </a:xfrm>
          <a:prstGeom prst="roundRect">
            <a:avLst>
              <a:gd name="adj" fmla="val 2574"/>
            </a:avLst>
          </a:prstGeom>
          <a:solidFill>
            <a:srgbClr val="CFE8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Прямоугольник: скругленные углы 23"/>
          <p:cNvSpPr/>
          <p:nvPr userDrawn="1"/>
        </p:nvSpPr>
        <p:spPr bwMode="auto">
          <a:xfrm>
            <a:off x="6321330" y="1924461"/>
            <a:ext cx="2385682" cy="3225614"/>
          </a:xfrm>
          <a:prstGeom prst="roundRect">
            <a:avLst>
              <a:gd name="adj" fmla="val 2574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" name="Текст 28"/>
          <p:cNvSpPr>
            <a:spLocks noGrp="1"/>
          </p:cNvSpPr>
          <p:nvPr>
            <p:ph type="body" sz="quarter" idx="14"/>
          </p:nvPr>
        </p:nvSpPr>
        <p:spPr bwMode="auto">
          <a:xfrm>
            <a:off x="977847" y="2938462"/>
            <a:ext cx="1817077" cy="18589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0" name="Текст 28"/>
          <p:cNvSpPr>
            <a:spLocks noGrp="1"/>
          </p:cNvSpPr>
          <p:nvPr>
            <p:ph type="body" sz="quarter" idx="15"/>
          </p:nvPr>
        </p:nvSpPr>
        <p:spPr bwMode="auto">
          <a:xfrm>
            <a:off x="3794630" y="2938462"/>
            <a:ext cx="1817077" cy="18589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1" name="Текст 28"/>
          <p:cNvSpPr>
            <a:spLocks noGrp="1"/>
          </p:cNvSpPr>
          <p:nvPr>
            <p:ph type="body" sz="quarter" idx="16"/>
          </p:nvPr>
        </p:nvSpPr>
        <p:spPr bwMode="auto">
          <a:xfrm>
            <a:off x="6605633" y="2938462"/>
            <a:ext cx="1817077" cy="18589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2" name="Текст 28"/>
          <p:cNvSpPr>
            <a:spLocks noGrp="1"/>
          </p:cNvSpPr>
          <p:nvPr>
            <p:ph type="body" sz="quarter" idx="17" hasCustomPrompt="1"/>
          </p:nvPr>
        </p:nvSpPr>
        <p:spPr bwMode="auto">
          <a:xfrm>
            <a:off x="977847" y="2185306"/>
            <a:ext cx="1817077" cy="400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800" b="1">
                <a:solidFill>
                  <a:srgbClr val="363194"/>
                </a:solidFill>
              </a:defRPr>
            </a:lvl1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  <p:sp>
        <p:nvSpPr>
          <p:cNvPr id="33" name="Текст 28"/>
          <p:cNvSpPr>
            <a:spLocks noGrp="1"/>
          </p:cNvSpPr>
          <p:nvPr>
            <p:ph type="body" sz="quarter" idx="18" hasCustomPrompt="1"/>
          </p:nvPr>
        </p:nvSpPr>
        <p:spPr bwMode="auto">
          <a:xfrm>
            <a:off x="3794630" y="2185306"/>
            <a:ext cx="1817077" cy="400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800" b="1">
                <a:solidFill>
                  <a:srgbClr val="363194"/>
                </a:solidFill>
              </a:defRPr>
            </a:lvl1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  <p:sp>
        <p:nvSpPr>
          <p:cNvPr id="34" name="Текст 28"/>
          <p:cNvSpPr>
            <a:spLocks noGrp="1"/>
          </p:cNvSpPr>
          <p:nvPr>
            <p:ph type="body" sz="quarter" idx="19" hasCustomPrompt="1"/>
          </p:nvPr>
        </p:nvSpPr>
        <p:spPr bwMode="auto">
          <a:xfrm>
            <a:off x="6605633" y="2185306"/>
            <a:ext cx="1817077" cy="400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800" b="1">
                <a:solidFill>
                  <a:srgbClr val="363194"/>
                </a:solidFill>
              </a:defRPr>
            </a:lvl1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  <p:sp>
        <p:nvSpPr>
          <p:cNvPr id="2" name="Прямоугольник: скругленные углы 1"/>
          <p:cNvSpPr/>
          <p:nvPr userDrawn="1"/>
        </p:nvSpPr>
        <p:spPr bwMode="auto">
          <a:xfrm>
            <a:off x="9132333" y="1940127"/>
            <a:ext cx="2385682" cy="3225614"/>
          </a:xfrm>
          <a:prstGeom prst="roundRect">
            <a:avLst>
              <a:gd name="adj" fmla="val 2574"/>
            </a:avLst>
          </a:prstGeom>
          <a:solidFill>
            <a:srgbClr val="D3F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Текст 28"/>
          <p:cNvSpPr>
            <a:spLocks noGrp="1"/>
          </p:cNvSpPr>
          <p:nvPr>
            <p:ph type="body" sz="quarter" idx="20"/>
          </p:nvPr>
        </p:nvSpPr>
        <p:spPr bwMode="auto">
          <a:xfrm>
            <a:off x="9416636" y="2954128"/>
            <a:ext cx="1817077" cy="18589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Текст 28"/>
          <p:cNvSpPr>
            <a:spLocks noGrp="1"/>
          </p:cNvSpPr>
          <p:nvPr>
            <p:ph type="body" sz="quarter" idx="21" hasCustomPrompt="1"/>
          </p:nvPr>
        </p:nvSpPr>
        <p:spPr bwMode="auto">
          <a:xfrm>
            <a:off x="9416636" y="2200972"/>
            <a:ext cx="1817077" cy="400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800" b="1">
                <a:solidFill>
                  <a:srgbClr val="363194"/>
                </a:solidFill>
              </a:defRPr>
            </a:lvl1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  <p:sp>
        <p:nvSpPr>
          <p:cNvPr id="14" name="Номер слайда 4"/>
          <p:cNvSpPr txBox="1"/>
          <p:nvPr userDrawn="1"/>
        </p:nvSpPr>
        <p:spPr bwMode="auto"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lang="ru-RU"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06CA5A-69F8-4550-98E0-63AB887DEF64}" type="slidenum">
              <a:rPr lang="ru-RU" b="1">
                <a:solidFill>
                  <a:srgbClr val="7DBBFC"/>
                </a:solidFill>
              </a:rPr>
              <a:t/>
            </a:fld>
            <a:endParaRPr lang="ru-RU" b="1">
              <a:solidFill>
                <a:srgbClr val="7DBBFC"/>
              </a:solidFill>
            </a:endParaRPr>
          </a:p>
        </p:txBody>
      </p:sp>
      <p:sp>
        <p:nvSpPr>
          <p:cNvPr id="10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pPr>
              <a:defRPr/>
            </a:pPr>
            <a:r>
              <a:rPr lang="ru-RU"/>
              <a:t>колонтитул</a:t>
            </a:r>
            <a:endParaRPr/>
          </a:p>
        </p:txBody>
      </p:sp>
      <p:sp>
        <p:nvSpPr>
          <p:cNvPr id="3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Изображение с текстом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object 13"/>
          <p:cNvSpPr/>
          <p:nvPr userDrawn="1"/>
        </p:nvSpPr>
        <p:spPr bwMode="auto"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 fill="norm" stroke="1" extrusionOk="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sp>
        <p:nvSpPr>
          <p:cNvPr id="2" name="Рисунок 11"/>
          <p:cNvSpPr>
            <a:spLocks noGrp="1"/>
          </p:cNvSpPr>
          <p:nvPr>
            <p:ph type="pic" sz="quarter" idx="13"/>
          </p:nvPr>
        </p:nvSpPr>
        <p:spPr bwMode="auto">
          <a:xfrm>
            <a:off x="8042293" y="1852613"/>
            <a:ext cx="3055938" cy="3609975"/>
          </a:xfrm>
          <a:prstGeom prst="roundRect">
            <a:avLst>
              <a:gd name="adj" fmla="val 3281"/>
            </a:avLst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Текст 14"/>
          <p:cNvSpPr>
            <a:spLocks noGrp="1"/>
          </p:cNvSpPr>
          <p:nvPr>
            <p:ph type="body" sz="quarter" idx="14"/>
          </p:nvPr>
        </p:nvSpPr>
        <p:spPr bwMode="auto">
          <a:xfrm>
            <a:off x="599660" y="1852612"/>
            <a:ext cx="7064455" cy="3609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Font typeface="Arial"/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" name="Номер слайда 4"/>
          <p:cNvSpPr txBox="1"/>
          <p:nvPr userDrawn="1"/>
        </p:nvSpPr>
        <p:spPr bwMode="auto"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lang="ru-RU"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06CA5A-69F8-4550-98E0-63AB887DEF64}" type="slidenum">
              <a:rPr lang="ru-RU" b="1">
                <a:solidFill>
                  <a:srgbClr val="7DBBFC"/>
                </a:solidFill>
              </a:rPr>
              <a:t/>
            </a:fld>
            <a:endParaRPr lang="ru-RU" b="1">
              <a:solidFill>
                <a:srgbClr val="7DBBFC"/>
              </a:solidFill>
            </a:endParaRPr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pPr>
              <a:defRPr/>
            </a:pPr>
            <a:r>
              <a:rPr lang="ru-RU"/>
              <a:t>колонтитул</a:t>
            </a:r>
            <a:endParaRPr/>
          </a:p>
        </p:txBody>
      </p:sp>
      <p:sp>
        <p:nvSpPr>
          <p:cNvPr id="5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9" name="Текст 7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Изображение с текстом_2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object 13"/>
          <p:cNvSpPr/>
          <p:nvPr userDrawn="1"/>
        </p:nvSpPr>
        <p:spPr bwMode="auto"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 fill="norm" stroke="1" extrusionOk="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sp>
        <p:nvSpPr>
          <p:cNvPr id="12" name="Рисунок 11"/>
          <p:cNvSpPr>
            <a:spLocks noGrp="1"/>
          </p:cNvSpPr>
          <p:nvPr>
            <p:ph type="pic" sz="quarter" idx="12"/>
          </p:nvPr>
        </p:nvSpPr>
        <p:spPr bwMode="auto">
          <a:xfrm>
            <a:off x="4572499" y="1852613"/>
            <a:ext cx="6525731" cy="3609975"/>
          </a:xfrm>
          <a:prstGeom prst="roundRect">
            <a:avLst>
              <a:gd name="adj" fmla="val 3281"/>
            </a:avLst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Текст 14"/>
          <p:cNvSpPr>
            <a:spLocks noGrp="1"/>
          </p:cNvSpPr>
          <p:nvPr>
            <p:ph type="body" sz="quarter" idx="14"/>
          </p:nvPr>
        </p:nvSpPr>
        <p:spPr bwMode="auto">
          <a:xfrm>
            <a:off x="599661" y="1852612"/>
            <a:ext cx="3491076" cy="3609976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pPr>
              <a:defRPr/>
            </a:pPr>
            <a:r>
              <a:rPr lang="ru-RU"/>
              <a:t>колонтитул</a:t>
            </a:r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7" name="Текст 7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Два изображения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object 13"/>
          <p:cNvSpPr/>
          <p:nvPr userDrawn="1"/>
        </p:nvSpPr>
        <p:spPr bwMode="auto"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 fill="norm" stroke="1" extrusionOk="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sp>
        <p:nvSpPr>
          <p:cNvPr id="12" name="Рисунок 11"/>
          <p:cNvSpPr>
            <a:spLocks noGrp="1"/>
          </p:cNvSpPr>
          <p:nvPr>
            <p:ph type="pic" sz="quarter" idx="12"/>
          </p:nvPr>
        </p:nvSpPr>
        <p:spPr bwMode="auto">
          <a:xfrm>
            <a:off x="3838575" y="1852613"/>
            <a:ext cx="3055938" cy="3609975"/>
          </a:xfrm>
          <a:prstGeom prst="roundRect">
            <a:avLst>
              <a:gd name="adj" fmla="val 3281"/>
            </a:avLst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3" name="Рисунок 11"/>
          <p:cNvSpPr>
            <a:spLocks noGrp="1"/>
          </p:cNvSpPr>
          <p:nvPr>
            <p:ph type="pic" sz="quarter" idx="13"/>
          </p:nvPr>
        </p:nvSpPr>
        <p:spPr bwMode="auto">
          <a:xfrm>
            <a:off x="7308368" y="1852612"/>
            <a:ext cx="5252600" cy="3609975"/>
          </a:xfrm>
          <a:prstGeom prst="roundRect">
            <a:avLst>
              <a:gd name="adj" fmla="val 3281"/>
            </a:avLst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14"/>
          </p:nvPr>
        </p:nvSpPr>
        <p:spPr bwMode="auto">
          <a:xfrm>
            <a:off x="599661" y="1852612"/>
            <a:ext cx="2624552" cy="3609976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3" name="Номер слайда 4"/>
          <p:cNvSpPr txBox="1"/>
          <p:nvPr userDrawn="1"/>
        </p:nvSpPr>
        <p:spPr bwMode="auto"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lang="ru-RU"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06CA5A-69F8-4550-98E0-63AB887DEF64}" type="slidenum">
              <a:rPr lang="ru-RU" b="1">
                <a:solidFill>
                  <a:srgbClr val="7DBBFC"/>
                </a:solidFill>
              </a:rPr>
              <a:t/>
            </a:fld>
            <a:endParaRPr lang="ru-RU" b="1">
              <a:solidFill>
                <a:srgbClr val="7DBBFC"/>
              </a:solidFill>
            </a:endParaRPr>
          </a:p>
        </p:txBody>
      </p:sp>
      <p:sp>
        <p:nvSpPr>
          <p:cNvPr id="7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pPr>
              <a:defRPr/>
            </a:pPr>
            <a:r>
              <a:rPr lang="ru-RU"/>
              <a:t>колонтитул</a:t>
            </a:r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5" name="Текст 7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Три изображения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object 13"/>
          <p:cNvSpPr/>
          <p:nvPr userDrawn="1"/>
        </p:nvSpPr>
        <p:spPr bwMode="auto"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 fill="norm" stroke="1" extrusionOk="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sp>
        <p:nvSpPr>
          <p:cNvPr id="12" name="Рисунок 11"/>
          <p:cNvSpPr>
            <a:spLocks noGrp="1"/>
          </p:cNvSpPr>
          <p:nvPr>
            <p:ph type="pic" sz="quarter" idx="12"/>
          </p:nvPr>
        </p:nvSpPr>
        <p:spPr bwMode="auto">
          <a:xfrm>
            <a:off x="4572500" y="1852613"/>
            <a:ext cx="3055938" cy="3609975"/>
          </a:xfrm>
          <a:prstGeom prst="roundRect">
            <a:avLst>
              <a:gd name="adj" fmla="val 3281"/>
            </a:avLst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Рисунок 11"/>
          <p:cNvSpPr>
            <a:spLocks noGrp="1"/>
          </p:cNvSpPr>
          <p:nvPr>
            <p:ph type="pic" sz="quarter" idx="13"/>
          </p:nvPr>
        </p:nvSpPr>
        <p:spPr bwMode="auto">
          <a:xfrm>
            <a:off x="8042293" y="1852613"/>
            <a:ext cx="3055938" cy="3609975"/>
          </a:xfrm>
          <a:prstGeom prst="roundRect">
            <a:avLst>
              <a:gd name="adj" fmla="val 3281"/>
            </a:avLst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Рисунок 11"/>
          <p:cNvSpPr>
            <a:spLocks noGrp="1"/>
          </p:cNvSpPr>
          <p:nvPr>
            <p:ph type="pic" sz="quarter" idx="14"/>
          </p:nvPr>
        </p:nvSpPr>
        <p:spPr bwMode="auto">
          <a:xfrm>
            <a:off x="1102707" y="1852613"/>
            <a:ext cx="3055938" cy="3609975"/>
          </a:xfrm>
          <a:prstGeom prst="roundRect">
            <a:avLst>
              <a:gd name="adj" fmla="val 3281"/>
            </a:avLst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 txBox="1"/>
          <p:nvPr userDrawn="1"/>
        </p:nvSpPr>
        <p:spPr bwMode="auto"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lang="ru-RU"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06CA5A-69F8-4550-98E0-63AB887DEF64}" type="slidenum">
              <a:rPr lang="ru-RU" b="1">
                <a:solidFill>
                  <a:srgbClr val="7DBBFC"/>
                </a:solidFill>
              </a:rPr>
              <a:t/>
            </a:fld>
            <a:endParaRPr lang="ru-RU" b="1">
              <a:solidFill>
                <a:srgbClr val="7DBBFC"/>
              </a:solidFill>
            </a:endParaRPr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pPr>
              <a:defRPr/>
            </a:pPr>
            <a:r>
              <a:rPr lang="ru-RU"/>
              <a:t>колонтитул</a:t>
            </a:r>
            <a:endParaRPr/>
          </a:p>
        </p:txBody>
      </p:sp>
      <p:sp>
        <p:nvSpPr>
          <p:cNvPr id="4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9" name="Текст 7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Изображение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object 13"/>
          <p:cNvSpPr/>
          <p:nvPr userDrawn="1"/>
        </p:nvSpPr>
        <p:spPr bwMode="auto"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 fill="norm" stroke="1" extrusionOk="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sp>
        <p:nvSpPr>
          <p:cNvPr id="6" name="Объект 5"/>
          <p:cNvSpPr>
            <a:spLocks noGrp="1"/>
          </p:cNvSpPr>
          <p:nvPr>
            <p:ph sz="quarter" idx="12"/>
          </p:nvPr>
        </p:nvSpPr>
        <p:spPr bwMode="auto">
          <a:xfrm>
            <a:off x="599661" y="1285733"/>
            <a:ext cx="11136244" cy="44532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/>
            </a:lvl1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" name="Номер слайда 4"/>
          <p:cNvSpPr txBox="1"/>
          <p:nvPr userDrawn="1"/>
        </p:nvSpPr>
        <p:spPr bwMode="auto"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lang="ru-RU"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06CA5A-69F8-4550-98E0-63AB887DEF64}" type="slidenum">
              <a:rPr lang="ru-RU" b="1">
                <a:solidFill>
                  <a:srgbClr val="7DBBFC"/>
                </a:solidFill>
              </a:rPr>
              <a:t/>
            </a:fld>
            <a:endParaRPr lang="ru-RU" b="1">
              <a:solidFill>
                <a:srgbClr val="7DBBFC"/>
              </a:solidFill>
            </a:endParaRPr>
          </a:p>
        </p:txBody>
      </p:sp>
      <p:sp>
        <p:nvSpPr>
          <p:cNvPr id="9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pPr>
              <a:defRPr/>
            </a:pPr>
            <a:r>
              <a:rPr lang="ru-RU"/>
              <a:t>колонтитул</a:t>
            </a:r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4" name="Текст 7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>
  <p:cSld name="">
    <p:bg>
      <p:bgPr shadeToTitle="0">
        <a:solidFill>
          <a:schemeClr val="bg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 bwMode="auto">
          <a:xfrm>
            <a:off x="12400767" y="1"/>
            <a:ext cx="3594970" cy="5067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TextBox 2"/>
          <p:cNvSpPr txBox="1"/>
          <p:nvPr userDrawn="1"/>
        </p:nvSpPr>
        <p:spPr bwMode="auto">
          <a:xfrm>
            <a:off x="12558019" y="5373"/>
            <a:ext cx="18636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000" b="1">
                <a:solidFill>
                  <a:srgbClr val="282A2E"/>
                </a:solidFill>
              </a:rPr>
              <a:t>Основная палитра</a:t>
            </a:r>
            <a:endParaRPr/>
          </a:p>
        </p:txBody>
      </p:sp>
      <p:grpSp>
        <p:nvGrpSpPr>
          <p:cNvPr id="4" name="Группа 3"/>
          <p:cNvGrpSpPr/>
          <p:nvPr userDrawn="1"/>
        </p:nvGrpSpPr>
        <p:grpSpPr bwMode="auto">
          <a:xfrm>
            <a:off x="12383596" y="313150"/>
            <a:ext cx="2515103" cy="473010"/>
            <a:chOff x="12383596" y="313150"/>
            <a:chExt cx="2515103" cy="473010"/>
          </a:xfrm>
        </p:grpSpPr>
        <p:sp>
          <p:nvSpPr>
            <p:cNvPr id="5" name="Овал 4"/>
            <p:cNvSpPr/>
            <p:nvPr userDrawn="1"/>
          </p:nvSpPr>
          <p:spPr bwMode="auto">
            <a:xfrm>
              <a:off x="12658057" y="313150"/>
              <a:ext cx="300625" cy="30062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" name="TextBox 5"/>
            <p:cNvSpPr txBox="1"/>
            <p:nvPr userDrawn="1"/>
          </p:nvSpPr>
          <p:spPr bwMode="auto">
            <a:xfrm>
              <a:off x="12383596" y="586105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700">
                  <a:solidFill>
                    <a:srgbClr val="282A2E"/>
                  </a:solidFill>
                </a:rPr>
                <a:t>54</a:t>
              </a:r>
              <a:r>
                <a:rPr lang="ru-RU" sz="700">
                  <a:solidFill>
                    <a:srgbClr val="282A2E"/>
                  </a:solidFill>
                </a:rPr>
                <a:t>/</a:t>
              </a:r>
              <a:r>
                <a:rPr lang="en-US" sz="700">
                  <a:solidFill>
                    <a:srgbClr val="282A2E"/>
                  </a:solidFill>
                </a:rPr>
                <a:t>4</a:t>
              </a:r>
              <a:r>
                <a:rPr lang="ru-RU" sz="700">
                  <a:solidFill>
                    <a:srgbClr val="282A2E"/>
                  </a:solidFill>
                </a:rPr>
                <a:t>9/</a:t>
              </a:r>
              <a:r>
                <a:rPr lang="en-US" sz="700">
                  <a:solidFill>
                    <a:srgbClr val="282A2E"/>
                  </a:solidFill>
                </a:rPr>
                <a:t>148</a:t>
              </a:r>
              <a:endParaRPr/>
            </a:p>
          </p:txBody>
        </p:sp>
        <p:sp>
          <p:nvSpPr>
            <p:cNvPr id="7" name="Овал 6"/>
            <p:cNvSpPr/>
            <p:nvPr userDrawn="1"/>
          </p:nvSpPr>
          <p:spPr bwMode="auto">
            <a:xfrm>
              <a:off x="13193664" y="313150"/>
              <a:ext cx="300625" cy="300625"/>
            </a:xfrm>
            <a:prstGeom prst="ellipse">
              <a:avLst/>
            </a:prstGeom>
            <a:solidFill>
              <a:srgbClr val="7DBB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" name="TextBox 8"/>
            <p:cNvSpPr txBox="1"/>
            <p:nvPr userDrawn="1"/>
          </p:nvSpPr>
          <p:spPr bwMode="auto">
            <a:xfrm>
              <a:off x="12919203" y="586105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125/187/252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10" name="Овал 9"/>
            <p:cNvSpPr/>
            <p:nvPr userDrawn="1"/>
          </p:nvSpPr>
          <p:spPr bwMode="auto">
            <a:xfrm>
              <a:off x="13764811" y="313150"/>
              <a:ext cx="300625" cy="30062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1" name="TextBox 10"/>
            <p:cNvSpPr txBox="1"/>
            <p:nvPr userDrawn="1"/>
          </p:nvSpPr>
          <p:spPr bwMode="auto">
            <a:xfrm>
              <a:off x="13490350" y="586105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40/42/46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12" name="Овал 11"/>
            <p:cNvSpPr/>
            <p:nvPr userDrawn="1"/>
          </p:nvSpPr>
          <p:spPr bwMode="auto">
            <a:xfrm>
              <a:off x="14323613" y="313150"/>
              <a:ext cx="300625" cy="300625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rgbClr val="BFBF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" name="TextBox 12"/>
            <p:cNvSpPr txBox="1"/>
            <p:nvPr userDrawn="1"/>
          </p:nvSpPr>
          <p:spPr bwMode="auto">
            <a:xfrm>
              <a:off x="14049152" y="586105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255/255/255</a:t>
              </a:r>
              <a:endParaRPr lang="en-US" sz="700">
                <a:solidFill>
                  <a:srgbClr val="282A2E"/>
                </a:solidFill>
              </a:endParaRPr>
            </a:p>
          </p:txBody>
        </p:sp>
      </p:grpSp>
      <p:sp>
        <p:nvSpPr>
          <p:cNvPr id="14" name="TextBox 13"/>
          <p:cNvSpPr txBox="1"/>
          <p:nvPr userDrawn="1"/>
        </p:nvSpPr>
        <p:spPr bwMode="auto">
          <a:xfrm>
            <a:off x="12558019" y="785674"/>
            <a:ext cx="18636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000" b="1">
                <a:solidFill>
                  <a:srgbClr val="282A2E"/>
                </a:solidFill>
              </a:rPr>
              <a:t>Расширенная палитра</a:t>
            </a:r>
            <a:endParaRPr/>
          </a:p>
        </p:txBody>
      </p:sp>
      <p:grpSp>
        <p:nvGrpSpPr>
          <p:cNvPr id="15" name="Группа 14"/>
          <p:cNvGrpSpPr/>
          <p:nvPr userDrawn="1"/>
        </p:nvGrpSpPr>
        <p:grpSpPr bwMode="auto">
          <a:xfrm>
            <a:off x="12383596" y="1093451"/>
            <a:ext cx="3626739" cy="950964"/>
            <a:chOff x="12383596" y="1093451"/>
            <a:chExt cx="3626739" cy="950964"/>
          </a:xfrm>
        </p:grpSpPr>
        <p:sp>
          <p:nvSpPr>
            <p:cNvPr id="16" name="Овал 15"/>
            <p:cNvSpPr/>
            <p:nvPr userDrawn="1"/>
          </p:nvSpPr>
          <p:spPr bwMode="auto">
            <a:xfrm>
              <a:off x="12658057" y="1093451"/>
              <a:ext cx="300625" cy="30062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" name="TextBox 16"/>
            <p:cNvSpPr txBox="1"/>
            <p:nvPr userDrawn="1"/>
          </p:nvSpPr>
          <p:spPr bwMode="auto">
            <a:xfrm>
              <a:off x="12383596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52/111/194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18" name="Овал 17"/>
            <p:cNvSpPr/>
            <p:nvPr userDrawn="1"/>
          </p:nvSpPr>
          <p:spPr bwMode="auto">
            <a:xfrm>
              <a:off x="13193664" y="1093451"/>
              <a:ext cx="300625" cy="300625"/>
            </a:xfrm>
            <a:prstGeom prst="ellipse">
              <a:avLst/>
            </a:prstGeom>
            <a:solidFill>
              <a:srgbClr val="8383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" name="TextBox 18"/>
            <p:cNvSpPr txBox="1"/>
            <p:nvPr userDrawn="1"/>
          </p:nvSpPr>
          <p:spPr bwMode="auto">
            <a:xfrm>
              <a:off x="12919203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131/131/131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20" name="Овал 19"/>
            <p:cNvSpPr/>
            <p:nvPr userDrawn="1"/>
          </p:nvSpPr>
          <p:spPr bwMode="auto">
            <a:xfrm>
              <a:off x="13764811" y="1093451"/>
              <a:ext cx="300625" cy="300625"/>
            </a:xfrm>
            <a:prstGeom prst="ellipse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" name="TextBox 20"/>
            <p:cNvSpPr txBox="1"/>
            <p:nvPr userDrawn="1"/>
          </p:nvSpPr>
          <p:spPr bwMode="auto">
            <a:xfrm>
              <a:off x="13490350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191/191/191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22" name="Овал 21"/>
            <p:cNvSpPr/>
            <p:nvPr userDrawn="1"/>
          </p:nvSpPr>
          <p:spPr bwMode="auto">
            <a:xfrm>
              <a:off x="14323613" y="1093451"/>
              <a:ext cx="300625" cy="300625"/>
            </a:xfrm>
            <a:prstGeom prst="ellipse">
              <a:avLst/>
            </a:prstGeom>
            <a:solidFill>
              <a:srgbClr val="E368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" name="TextBox 22"/>
            <p:cNvSpPr txBox="1"/>
            <p:nvPr userDrawn="1"/>
          </p:nvSpPr>
          <p:spPr bwMode="auto">
            <a:xfrm>
              <a:off x="14049152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227/104/70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24" name="Овал 23"/>
            <p:cNvSpPr/>
            <p:nvPr userDrawn="1"/>
          </p:nvSpPr>
          <p:spPr bwMode="auto">
            <a:xfrm>
              <a:off x="14876802" y="1093451"/>
              <a:ext cx="300625" cy="300625"/>
            </a:xfrm>
            <a:prstGeom prst="ellipse">
              <a:avLst/>
            </a:prstGeom>
            <a:solidFill>
              <a:srgbClr val="FFA9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5" name="TextBox 24"/>
            <p:cNvSpPr txBox="1"/>
            <p:nvPr userDrawn="1"/>
          </p:nvSpPr>
          <p:spPr bwMode="auto">
            <a:xfrm>
              <a:off x="14602341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255/169/112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26" name="Овал 25"/>
            <p:cNvSpPr/>
            <p:nvPr userDrawn="1"/>
          </p:nvSpPr>
          <p:spPr bwMode="auto">
            <a:xfrm>
              <a:off x="15435249" y="1093451"/>
              <a:ext cx="300625" cy="300625"/>
            </a:xfrm>
            <a:prstGeom prst="ellipse">
              <a:avLst/>
            </a:prstGeom>
            <a:solidFill>
              <a:srgbClr val="FFD7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7" name="TextBox 26"/>
            <p:cNvSpPr txBox="1"/>
            <p:nvPr userDrawn="1"/>
          </p:nvSpPr>
          <p:spPr bwMode="auto">
            <a:xfrm>
              <a:off x="15160788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255/215/172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28" name="Овал 27"/>
            <p:cNvSpPr/>
            <p:nvPr userDrawn="1"/>
          </p:nvSpPr>
          <p:spPr bwMode="auto">
            <a:xfrm>
              <a:off x="12658057" y="1571405"/>
              <a:ext cx="300625" cy="300625"/>
            </a:xfrm>
            <a:prstGeom prst="ellipse">
              <a:avLst/>
            </a:prstGeom>
            <a:solidFill>
              <a:srgbClr val="578C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9" name="TextBox 28"/>
            <p:cNvSpPr txBox="1"/>
            <p:nvPr userDrawn="1"/>
          </p:nvSpPr>
          <p:spPr bwMode="auto">
            <a:xfrm>
              <a:off x="12383596" y="1844360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87/140/123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30" name="Овал 29"/>
            <p:cNvSpPr/>
            <p:nvPr userDrawn="1"/>
          </p:nvSpPr>
          <p:spPr bwMode="auto">
            <a:xfrm>
              <a:off x="13193664" y="1571405"/>
              <a:ext cx="300625" cy="300625"/>
            </a:xfrm>
            <a:prstGeom prst="ellipse">
              <a:avLst/>
            </a:prstGeom>
            <a:solidFill>
              <a:srgbClr val="46AA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1" name="TextBox 30"/>
            <p:cNvSpPr txBox="1"/>
            <p:nvPr userDrawn="1"/>
          </p:nvSpPr>
          <p:spPr bwMode="auto">
            <a:xfrm>
              <a:off x="12919203" y="1844360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70/170/152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32" name="Овал 31"/>
            <p:cNvSpPr/>
            <p:nvPr userDrawn="1"/>
          </p:nvSpPr>
          <p:spPr bwMode="auto">
            <a:xfrm>
              <a:off x="13764811" y="1571405"/>
              <a:ext cx="300625" cy="300625"/>
            </a:xfrm>
            <a:prstGeom prst="ellipse">
              <a:avLst/>
            </a:prstGeom>
            <a:solidFill>
              <a:srgbClr val="A1DC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3" name="TextBox 32"/>
            <p:cNvSpPr txBox="1"/>
            <p:nvPr userDrawn="1"/>
          </p:nvSpPr>
          <p:spPr bwMode="auto">
            <a:xfrm>
              <a:off x="13490350" y="1844360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161/220/188</a:t>
              </a:r>
              <a:endParaRPr lang="en-US" sz="700">
                <a:solidFill>
                  <a:srgbClr val="282A2E"/>
                </a:solidFill>
              </a:endParaRPr>
            </a:p>
          </p:txBody>
        </p:sp>
      </p:grpSp>
      <p:sp>
        <p:nvSpPr>
          <p:cNvPr id="34" name="TextBox 33"/>
          <p:cNvSpPr txBox="1"/>
          <p:nvPr userDrawn="1"/>
        </p:nvSpPr>
        <p:spPr bwMode="auto">
          <a:xfrm>
            <a:off x="12541026" y="3656131"/>
            <a:ext cx="2742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000" b="1">
                <a:solidFill>
                  <a:srgbClr val="282A2E"/>
                </a:solidFill>
              </a:rPr>
              <a:t>Дополнительная расширенная палитра</a:t>
            </a:r>
            <a:endParaRPr/>
          </a:p>
        </p:txBody>
      </p:sp>
      <p:grpSp>
        <p:nvGrpSpPr>
          <p:cNvPr id="35" name="Группа 34"/>
          <p:cNvGrpSpPr/>
          <p:nvPr userDrawn="1"/>
        </p:nvGrpSpPr>
        <p:grpSpPr bwMode="auto">
          <a:xfrm>
            <a:off x="12383596" y="3963908"/>
            <a:ext cx="3626739" cy="992608"/>
            <a:chOff x="12383596" y="3963908"/>
            <a:chExt cx="3626739" cy="992608"/>
          </a:xfrm>
        </p:grpSpPr>
        <p:sp>
          <p:nvSpPr>
            <p:cNvPr id="36" name="Овал 35"/>
            <p:cNvSpPr/>
            <p:nvPr userDrawn="1"/>
          </p:nvSpPr>
          <p:spPr bwMode="auto">
            <a:xfrm>
              <a:off x="12658057" y="3963908"/>
              <a:ext cx="300625" cy="300625"/>
            </a:xfrm>
            <a:prstGeom prst="ellipse">
              <a:avLst/>
            </a:prstGeom>
            <a:solidFill>
              <a:srgbClr val="9C3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7" name="TextBox 36"/>
            <p:cNvSpPr txBox="1"/>
            <p:nvPr userDrawn="1"/>
          </p:nvSpPr>
          <p:spPr bwMode="auto">
            <a:xfrm>
              <a:off x="12383596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156/54/103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38" name="Овал 37"/>
            <p:cNvSpPr/>
            <p:nvPr userDrawn="1"/>
          </p:nvSpPr>
          <p:spPr bwMode="auto">
            <a:xfrm>
              <a:off x="13193664" y="3963908"/>
              <a:ext cx="300625" cy="300625"/>
            </a:xfrm>
            <a:prstGeom prst="ellipse">
              <a:avLst/>
            </a:prstGeom>
            <a:solidFill>
              <a:srgbClr val="AC62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9" name="TextBox 38"/>
            <p:cNvSpPr txBox="1"/>
            <p:nvPr userDrawn="1"/>
          </p:nvSpPr>
          <p:spPr bwMode="auto">
            <a:xfrm>
              <a:off x="12919203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172/98/120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40" name="Овал 39"/>
            <p:cNvSpPr/>
            <p:nvPr userDrawn="1"/>
          </p:nvSpPr>
          <p:spPr bwMode="auto">
            <a:xfrm>
              <a:off x="13764811" y="3963908"/>
              <a:ext cx="300625" cy="300625"/>
            </a:xfrm>
            <a:prstGeom prst="ellipse">
              <a:avLst/>
            </a:prstGeom>
            <a:solidFill>
              <a:srgbClr val="D08B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1" name="TextBox 40"/>
            <p:cNvSpPr txBox="1"/>
            <p:nvPr userDrawn="1"/>
          </p:nvSpPr>
          <p:spPr bwMode="auto">
            <a:xfrm>
              <a:off x="13490350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208/139/164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42" name="Овал 41"/>
            <p:cNvSpPr/>
            <p:nvPr userDrawn="1"/>
          </p:nvSpPr>
          <p:spPr bwMode="auto">
            <a:xfrm>
              <a:off x="14323613" y="3963908"/>
              <a:ext cx="300625" cy="300625"/>
            </a:xfrm>
            <a:prstGeom prst="ellipse">
              <a:avLst/>
            </a:prstGeom>
            <a:solidFill>
              <a:srgbClr val="DECC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3" name="TextBox 42"/>
            <p:cNvSpPr txBox="1"/>
            <p:nvPr userDrawn="1"/>
          </p:nvSpPr>
          <p:spPr bwMode="auto">
            <a:xfrm>
              <a:off x="14049152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222/204/8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44" name="Овал 43"/>
            <p:cNvSpPr/>
            <p:nvPr userDrawn="1"/>
          </p:nvSpPr>
          <p:spPr bwMode="auto">
            <a:xfrm>
              <a:off x="14876802" y="3963908"/>
              <a:ext cx="300625" cy="300625"/>
            </a:xfrm>
            <a:prstGeom prst="ellipse">
              <a:avLst/>
            </a:prstGeom>
            <a:solidFill>
              <a:srgbClr val="D0DE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5" name="TextBox 44"/>
            <p:cNvSpPr txBox="1"/>
            <p:nvPr userDrawn="1"/>
          </p:nvSpPr>
          <p:spPr bwMode="auto">
            <a:xfrm>
              <a:off x="14602341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208/222/84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46" name="Овал 45"/>
            <p:cNvSpPr/>
            <p:nvPr userDrawn="1"/>
          </p:nvSpPr>
          <p:spPr bwMode="auto">
            <a:xfrm>
              <a:off x="15435249" y="3963908"/>
              <a:ext cx="300625" cy="300625"/>
            </a:xfrm>
            <a:prstGeom prst="ellipse">
              <a:avLst/>
            </a:prstGeom>
            <a:solidFill>
              <a:srgbClr val="E6ED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7" name="TextBox 46"/>
            <p:cNvSpPr txBox="1"/>
            <p:nvPr userDrawn="1"/>
          </p:nvSpPr>
          <p:spPr bwMode="auto">
            <a:xfrm>
              <a:off x="15160788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230/237/133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48" name="Овал 47"/>
            <p:cNvSpPr/>
            <p:nvPr userDrawn="1"/>
          </p:nvSpPr>
          <p:spPr bwMode="auto">
            <a:xfrm>
              <a:off x="12658057" y="4483507"/>
              <a:ext cx="300625" cy="300625"/>
            </a:xfrm>
            <a:prstGeom prst="ellipse">
              <a:avLst/>
            </a:prstGeom>
            <a:solidFill>
              <a:srgbClr val="6037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9" name="TextBox 48"/>
            <p:cNvSpPr txBox="1"/>
            <p:nvPr userDrawn="1"/>
          </p:nvSpPr>
          <p:spPr bwMode="auto">
            <a:xfrm>
              <a:off x="12383596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96/55/158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50" name="Овал 49"/>
            <p:cNvSpPr/>
            <p:nvPr userDrawn="1"/>
          </p:nvSpPr>
          <p:spPr bwMode="auto">
            <a:xfrm>
              <a:off x="13193664" y="4483507"/>
              <a:ext cx="300625" cy="300625"/>
            </a:xfrm>
            <a:prstGeom prst="ellipse">
              <a:avLst/>
            </a:prstGeom>
            <a:solidFill>
              <a:srgbClr val="896C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1" name="TextBox 50"/>
            <p:cNvSpPr txBox="1"/>
            <p:nvPr userDrawn="1"/>
          </p:nvSpPr>
          <p:spPr bwMode="auto">
            <a:xfrm>
              <a:off x="12919203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137/108/196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52" name="Овал 51"/>
            <p:cNvSpPr/>
            <p:nvPr userDrawn="1"/>
          </p:nvSpPr>
          <p:spPr bwMode="auto">
            <a:xfrm>
              <a:off x="13764811" y="4483507"/>
              <a:ext cx="300625" cy="300625"/>
            </a:xfrm>
            <a:prstGeom prst="ellipse">
              <a:avLst/>
            </a:prstGeom>
            <a:solidFill>
              <a:srgbClr val="B89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3" name="TextBox 52"/>
            <p:cNvSpPr txBox="1"/>
            <p:nvPr userDrawn="1"/>
          </p:nvSpPr>
          <p:spPr bwMode="auto">
            <a:xfrm>
              <a:off x="13490350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184/158/255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54" name="Овал 53"/>
            <p:cNvSpPr/>
            <p:nvPr userDrawn="1"/>
          </p:nvSpPr>
          <p:spPr bwMode="auto">
            <a:xfrm>
              <a:off x="14323613" y="4483507"/>
              <a:ext cx="300625" cy="300625"/>
            </a:xfrm>
            <a:prstGeom prst="ellipse">
              <a:avLst/>
            </a:prstGeom>
            <a:solidFill>
              <a:srgbClr val="991C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5" name="TextBox 54"/>
            <p:cNvSpPr txBox="1"/>
            <p:nvPr userDrawn="1"/>
          </p:nvSpPr>
          <p:spPr bwMode="auto">
            <a:xfrm>
              <a:off x="14049152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153/28/28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56" name="Овал 55"/>
            <p:cNvSpPr/>
            <p:nvPr userDrawn="1"/>
          </p:nvSpPr>
          <p:spPr bwMode="auto">
            <a:xfrm>
              <a:off x="14876802" y="4483507"/>
              <a:ext cx="300625" cy="300625"/>
            </a:xfrm>
            <a:prstGeom prst="ellipse">
              <a:avLst/>
            </a:prstGeom>
            <a:solidFill>
              <a:srgbClr val="DE31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7" name="TextBox 56"/>
            <p:cNvSpPr txBox="1"/>
            <p:nvPr userDrawn="1"/>
          </p:nvSpPr>
          <p:spPr bwMode="auto">
            <a:xfrm>
              <a:off x="14602341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222/49/49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58" name="Овал 57"/>
            <p:cNvSpPr/>
            <p:nvPr userDrawn="1"/>
          </p:nvSpPr>
          <p:spPr bwMode="auto">
            <a:xfrm>
              <a:off x="15435249" y="4483507"/>
              <a:ext cx="300625" cy="300625"/>
            </a:xfrm>
            <a:prstGeom prst="ellipse">
              <a:avLst/>
            </a:prstGeom>
            <a:solidFill>
              <a:srgbClr val="E6B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9" name="TextBox 58"/>
            <p:cNvSpPr txBox="1"/>
            <p:nvPr userDrawn="1"/>
          </p:nvSpPr>
          <p:spPr bwMode="auto">
            <a:xfrm>
              <a:off x="15160788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230/176/168</a:t>
              </a:r>
              <a:endParaRPr lang="en-US" sz="700">
                <a:solidFill>
                  <a:srgbClr val="282A2E"/>
                </a:solidFill>
              </a:endParaRPr>
            </a:p>
          </p:txBody>
        </p:sp>
      </p:grpSp>
      <p:sp>
        <p:nvSpPr>
          <p:cNvPr id="60" name="TextBox 59"/>
          <p:cNvSpPr txBox="1"/>
          <p:nvPr userDrawn="1"/>
        </p:nvSpPr>
        <p:spPr bwMode="auto">
          <a:xfrm>
            <a:off x="12541026" y="2018544"/>
            <a:ext cx="2742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000" b="1">
                <a:solidFill>
                  <a:srgbClr val="282A2E"/>
                </a:solidFill>
              </a:rPr>
              <a:t>Разбеленная</a:t>
            </a:r>
            <a:r>
              <a:rPr lang="ru-RU" sz="1000" b="1">
                <a:solidFill>
                  <a:srgbClr val="282A2E"/>
                </a:solidFill>
              </a:rPr>
              <a:t> палитра</a:t>
            </a:r>
            <a:endParaRPr/>
          </a:p>
        </p:txBody>
      </p:sp>
      <p:grpSp>
        <p:nvGrpSpPr>
          <p:cNvPr id="61" name="Группа 60"/>
          <p:cNvGrpSpPr/>
          <p:nvPr userDrawn="1"/>
        </p:nvGrpSpPr>
        <p:grpSpPr bwMode="auto">
          <a:xfrm>
            <a:off x="12383596" y="2326321"/>
            <a:ext cx="3068292" cy="473010"/>
            <a:chOff x="12383596" y="2326321"/>
            <a:chExt cx="3068292" cy="473010"/>
          </a:xfrm>
        </p:grpSpPr>
        <p:sp>
          <p:nvSpPr>
            <p:cNvPr id="62" name="Овал 61"/>
            <p:cNvSpPr/>
            <p:nvPr userDrawn="1"/>
          </p:nvSpPr>
          <p:spPr bwMode="auto">
            <a:xfrm>
              <a:off x="12658057" y="2326321"/>
              <a:ext cx="300625" cy="300625"/>
            </a:xfrm>
            <a:prstGeom prst="ellipse">
              <a:avLst/>
            </a:prstGeom>
            <a:solidFill>
              <a:srgbClr val="DEDD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3" name="TextBox 62"/>
            <p:cNvSpPr txBox="1"/>
            <p:nvPr userDrawn="1"/>
          </p:nvSpPr>
          <p:spPr bwMode="auto">
            <a:xfrm>
              <a:off x="12383596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217/216/235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64" name="Овал 63"/>
            <p:cNvSpPr/>
            <p:nvPr userDrawn="1"/>
          </p:nvSpPr>
          <p:spPr bwMode="auto">
            <a:xfrm>
              <a:off x="13193664" y="2326321"/>
              <a:ext cx="300625" cy="300625"/>
            </a:xfrm>
            <a:prstGeom prst="ellipse">
              <a:avLst/>
            </a:prstGeom>
            <a:solidFill>
              <a:srgbClr val="CFE8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5" name="TextBox 64"/>
            <p:cNvSpPr txBox="1"/>
            <p:nvPr userDrawn="1"/>
          </p:nvSpPr>
          <p:spPr bwMode="auto">
            <a:xfrm>
              <a:off x="12919203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207/232/255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66" name="Овал 65"/>
            <p:cNvSpPr/>
            <p:nvPr userDrawn="1"/>
          </p:nvSpPr>
          <p:spPr bwMode="auto">
            <a:xfrm>
              <a:off x="13764811" y="2326321"/>
              <a:ext cx="300625" cy="300625"/>
            </a:xfrm>
            <a:prstGeom prst="ellipse">
              <a:avLst/>
            </a:prstGeom>
            <a:solidFill>
              <a:srgbClr val="EBEB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7" name="TextBox 66"/>
            <p:cNvSpPr txBox="1"/>
            <p:nvPr userDrawn="1"/>
          </p:nvSpPr>
          <p:spPr bwMode="auto">
            <a:xfrm>
              <a:off x="13490350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235/235/235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68" name="Овал 67"/>
            <p:cNvSpPr/>
            <p:nvPr userDrawn="1"/>
          </p:nvSpPr>
          <p:spPr bwMode="auto">
            <a:xfrm>
              <a:off x="14323613" y="2326321"/>
              <a:ext cx="300625" cy="300625"/>
            </a:xfrm>
            <a:prstGeom prst="ellipse">
              <a:avLst/>
            </a:prstGeom>
            <a:solidFill>
              <a:srgbClr val="FCDF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9" name="TextBox 68"/>
            <p:cNvSpPr txBox="1"/>
            <p:nvPr userDrawn="1"/>
          </p:nvSpPr>
          <p:spPr bwMode="auto">
            <a:xfrm>
              <a:off x="14049152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252/223/215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70" name="Овал 69"/>
            <p:cNvSpPr/>
            <p:nvPr userDrawn="1"/>
          </p:nvSpPr>
          <p:spPr bwMode="auto">
            <a:xfrm>
              <a:off x="14876802" y="2326321"/>
              <a:ext cx="300625" cy="300625"/>
            </a:xfrm>
            <a:prstGeom prst="ellipse">
              <a:avLst/>
            </a:prstGeom>
            <a:solidFill>
              <a:srgbClr val="D3F5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1" name="TextBox 70"/>
            <p:cNvSpPr txBox="1"/>
            <p:nvPr userDrawn="1"/>
          </p:nvSpPr>
          <p:spPr bwMode="auto">
            <a:xfrm>
              <a:off x="14602341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211/245/226</a:t>
              </a:r>
              <a:endParaRPr lang="en-US" sz="700">
                <a:solidFill>
                  <a:srgbClr val="282A2E"/>
                </a:solidFill>
              </a:endParaRPr>
            </a:p>
          </p:txBody>
        </p:sp>
      </p:grpSp>
      <p:sp>
        <p:nvSpPr>
          <p:cNvPr id="72" name="TextBox 71"/>
          <p:cNvSpPr txBox="1"/>
          <p:nvPr userDrawn="1"/>
        </p:nvSpPr>
        <p:spPr bwMode="auto">
          <a:xfrm>
            <a:off x="12558019" y="2840075"/>
            <a:ext cx="2742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000" b="1">
                <a:solidFill>
                  <a:srgbClr val="282A2E"/>
                </a:solidFill>
              </a:rPr>
              <a:t>Палитра для картограмм</a:t>
            </a:r>
            <a:endParaRPr/>
          </a:p>
        </p:txBody>
      </p:sp>
      <p:grpSp>
        <p:nvGrpSpPr>
          <p:cNvPr id="73" name="Группа 72"/>
          <p:cNvGrpSpPr/>
          <p:nvPr userDrawn="1"/>
        </p:nvGrpSpPr>
        <p:grpSpPr bwMode="auto">
          <a:xfrm>
            <a:off x="12383596" y="3147852"/>
            <a:ext cx="3626739" cy="473010"/>
            <a:chOff x="12383596" y="3147852"/>
            <a:chExt cx="3626739" cy="473010"/>
          </a:xfrm>
        </p:grpSpPr>
        <p:sp>
          <p:nvSpPr>
            <p:cNvPr id="74" name="Овал 73"/>
            <p:cNvSpPr/>
            <p:nvPr userDrawn="1"/>
          </p:nvSpPr>
          <p:spPr bwMode="auto">
            <a:xfrm>
              <a:off x="12658057" y="3147852"/>
              <a:ext cx="300625" cy="300625"/>
            </a:xfrm>
            <a:prstGeom prst="ellipse">
              <a:avLst/>
            </a:prstGeom>
            <a:solidFill>
              <a:srgbClr val="3631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5" name="TextBox 74"/>
            <p:cNvSpPr txBox="1"/>
            <p:nvPr userDrawn="1"/>
          </p:nvSpPr>
          <p:spPr bwMode="auto">
            <a:xfrm>
              <a:off x="12383596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54/49/148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76" name="Овал 75"/>
            <p:cNvSpPr/>
            <p:nvPr userDrawn="1"/>
          </p:nvSpPr>
          <p:spPr bwMode="auto">
            <a:xfrm>
              <a:off x="13193664" y="3147852"/>
              <a:ext cx="300625" cy="30062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7" name="TextBox 76"/>
            <p:cNvSpPr txBox="1"/>
            <p:nvPr userDrawn="1"/>
          </p:nvSpPr>
          <p:spPr bwMode="auto">
            <a:xfrm>
              <a:off x="12919203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52/1</a:t>
              </a:r>
              <a:r>
                <a:rPr lang="en-US" sz="700">
                  <a:solidFill>
                    <a:srgbClr val="282A2E"/>
                  </a:solidFill>
                </a:rPr>
                <a:t>1</a:t>
              </a:r>
              <a:r>
                <a:rPr lang="ru-RU" sz="700">
                  <a:solidFill>
                    <a:srgbClr val="282A2E"/>
                  </a:solidFill>
                </a:rPr>
                <a:t>1/194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78" name="Овал 77"/>
            <p:cNvSpPr/>
            <p:nvPr userDrawn="1"/>
          </p:nvSpPr>
          <p:spPr bwMode="auto">
            <a:xfrm>
              <a:off x="13764811" y="3147852"/>
              <a:ext cx="300625" cy="30062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9" name="TextBox 78"/>
            <p:cNvSpPr txBox="1"/>
            <p:nvPr userDrawn="1"/>
          </p:nvSpPr>
          <p:spPr bwMode="auto">
            <a:xfrm>
              <a:off x="13490350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125/187/252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80" name="Овал 79"/>
            <p:cNvSpPr/>
            <p:nvPr userDrawn="1"/>
          </p:nvSpPr>
          <p:spPr bwMode="auto">
            <a:xfrm>
              <a:off x="14323613" y="3147852"/>
              <a:ext cx="300625" cy="300625"/>
            </a:xfrm>
            <a:prstGeom prst="ellipse">
              <a:avLst/>
            </a:prstGeom>
            <a:solidFill>
              <a:srgbClr val="A9D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1" name="TextBox 80"/>
            <p:cNvSpPr txBox="1"/>
            <p:nvPr userDrawn="1"/>
          </p:nvSpPr>
          <p:spPr bwMode="auto">
            <a:xfrm>
              <a:off x="14049152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169/211/253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82" name="Овал 81"/>
            <p:cNvSpPr/>
            <p:nvPr userDrawn="1"/>
          </p:nvSpPr>
          <p:spPr bwMode="auto">
            <a:xfrm>
              <a:off x="14876802" y="3147852"/>
              <a:ext cx="300625" cy="300625"/>
            </a:xfrm>
            <a:prstGeom prst="ellipse">
              <a:avLst/>
            </a:prstGeom>
            <a:solidFill>
              <a:srgbClr val="CFE8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3" name="TextBox 82"/>
            <p:cNvSpPr txBox="1"/>
            <p:nvPr userDrawn="1"/>
          </p:nvSpPr>
          <p:spPr bwMode="auto">
            <a:xfrm>
              <a:off x="14602341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207/232/255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84" name="Овал 83"/>
            <p:cNvSpPr/>
            <p:nvPr userDrawn="1"/>
          </p:nvSpPr>
          <p:spPr bwMode="auto">
            <a:xfrm>
              <a:off x="15435249" y="3147852"/>
              <a:ext cx="300625" cy="300625"/>
            </a:xfrm>
            <a:prstGeom prst="ellipse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5" name="TextBox 84"/>
            <p:cNvSpPr txBox="1"/>
            <p:nvPr userDrawn="1"/>
          </p:nvSpPr>
          <p:spPr bwMode="auto">
            <a:xfrm>
              <a:off x="15160788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191/191/191</a:t>
              </a:r>
              <a:endParaRPr lang="en-US" sz="700">
                <a:solidFill>
                  <a:srgbClr val="282A2E"/>
                </a:solidFill>
              </a:endParaRPr>
            </a:p>
          </p:txBody>
        </p:sp>
      </p:grpSp>
      <p:pic>
        <p:nvPicPr>
          <p:cNvPr id="111" name="Рисунок 110"/>
          <p:cNvPicPr>
            <a:picLocks noChangeAspect="1"/>
          </p:cNvPicPr>
          <p:nvPr userDrawn="1"/>
        </p:nvPicPr>
        <p:blipFill>
          <a:blip r:embed="rId18"/>
          <a:stretch/>
        </p:blipFill>
        <p:spPr bwMode="auto">
          <a:xfrm>
            <a:off x="9296400" y="337233"/>
            <a:ext cx="2607733" cy="4577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7.pn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jpg"/><Relationship Id="rId6" Type="http://schemas.openxmlformats.org/officeDocument/2006/relationships/image" Target="../media/image4.pn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2.png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1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ru-RU"/>
              <a:t>Порядок предоставления формы № 3-Ф</a:t>
            </a:r>
            <a:r>
              <a:rPr lang="en-US"/>
              <a:t> </a:t>
            </a:r>
            <a:r>
              <a:rPr lang="ru-RU"/>
              <a:t>«Сведения о просроченной задолженности по заработной плате» </a:t>
            </a:r>
            <a:endParaRPr lang="ru-RU" sz="2400"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34"/>
          <p:cNvSpPr>
            <a:spLocks noGrp="1"/>
          </p:cNvSpPr>
          <p:nvPr>
            <p:ph type="ftr" sz="quarter" idx="11"/>
          </p:nvPr>
        </p:nvSpPr>
        <p:spPr bwMode="auto"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ru-RU"/>
              <a:t>колонтитул</a:t>
            </a:r>
            <a:endParaRPr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>
          <a:xfrm>
            <a:off x="599662" y="397564"/>
            <a:ext cx="11131322" cy="516836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000">
                <a:latin typeface="+mn-lt"/>
                <a:ea typeface="+mn-ea"/>
                <a:cs typeface="+mn-cs"/>
              </a:rPr>
              <a:t>ФОРМА № 3-Ф </a:t>
            </a:r>
            <a:br>
              <a:rPr lang="ru-RU" sz="2000">
                <a:latin typeface="+mn-lt"/>
                <a:ea typeface="+mn-ea"/>
                <a:cs typeface="+mn-cs"/>
              </a:rPr>
            </a:br>
            <a:r>
              <a:rPr lang="ru-RU" sz="2000">
                <a:latin typeface="+mn-lt"/>
                <a:ea typeface="+mn-ea"/>
                <a:cs typeface="+mn-cs"/>
              </a:rPr>
              <a:t>«СВЕДЕНИЯ О ПРОСРОЧЕННОЙ ЗАДОЛЖЕННОСТИ ПО ЗАРАБОТНОЙ ПЛАТЕ»</a:t>
            </a:r>
            <a:br>
              <a:rPr lang="ru-RU" sz="2000">
                <a:latin typeface="+mn-lt"/>
                <a:ea typeface="+mn-ea"/>
                <a:cs typeface="+mn-cs"/>
              </a:rPr>
            </a:br>
            <a:endParaRPr lang="ru-RU" sz="2000">
              <a:latin typeface="+mn-lt"/>
              <a:ea typeface="+mn-ea"/>
              <a:cs typeface="+mn-cs"/>
            </a:endParaRPr>
          </a:p>
        </p:txBody>
      </p:sp>
      <p:sp>
        <p:nvSpPr>
          <p:cNvPr id="13" name="Заголовок 17"/>
          <p:cNvSpPr txBox="1"/>
          <p:nvPr/>
        </p:nvSpPr>
        <p:spPr bwMode="auto">
          <a:xfrm>
            <a:off x="599661" y="684972"/>
            <a:ext cx="7947852" cy="403232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2400" b="1">
                <a:solidFill>
                  <a:srgbClr val="363194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ru-RU" sz="140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1840801" y="2293835"/>
            <a:ext cx="9812067" cy="63069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>
              <a:spcBef>
                <a:spcPts val="100"/>
              </a:spcBef>
              <a:defRPr/>
            </a:pPr>
            <a:r>
              <a:rPr lang="ru-RU" sz="1400" b="1">
                <a:solidFill>
                  <a:srgbClr val="363194"/>
                </a:solidFill>
              </a:rPr>
              <a:t>Кто предоставляет форму –</a:t>
            </a:r>
            <a:r>
              <a:rPr lang="ru-RU" sz="1400" b="1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1400">
                <a:solidFill>
                  <a:schemeClr val="tx1">
                    <a:lumMod val="75000"/>
                    <a:lumOff val="25000"/>
                  </a:schemeClr>
                </a:solidFill>
              </a:rPr>
              <a:t>юридические лица  (кроме субъектов малого предпринимательства)</a:t>
            </a:r>
            <a:endParaRPr/>
          </a:p>
          <a:p>
            <a:pPr marL="12700" marR="5080">
              <a:spcBef>
                <a:spcPts val="100"/>
              </a:spcBef>
              <a:defRPr/>
            </a:pPr>
            <a:r>
              <a:rPr lang="ru-RU" sz="1400">
                <a:solidFill>
                  <a:schemeClr val="tx1">
                    <a:lumMod val="75000"/>
                    <a:lumOff val="25000"/>
                  </a:schemeClr>
                </a:solidFill>
              </a:rPr>
              <a:t>всех видов экономической деятельности</a:t>
            </a:r>
            <a:endParaRPr lang="ru-RU" sz="1400"/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1840803" y="3865623"/>
            <a:ext cx="9812065" cy="7502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1400" b="1">
                <a:solidFill>
                  <a:srgbClr val="363194"/>
                </a:solidFill>
              </a:rPr>
              <a:t>Срок предоставления – </a:t>
            </a:r>
            <a:r>
              <a:rPr lang="ru-RU" sz="1400" b="1">
                <a:solidFill>
                  <a:srgbClr val="0070C0"/>
                </a:solidFill>
              </a:rPr>
              <a:t> </a:t>
            </a:r>
            <a:r>
              <a:rPr lang="ru-RU" sz="1400" b="1">
                <a:solidFill>
                  <a:schemeClr val="tx2">
                    <a:lumMod val="75000"/>
                  </a:schemeClr>
                </a:solidFill>
              </a:rPr>
              <a:t>до 2-го числа после отчетного периода</a:t>
            </a:r>
            <a:endParaRPr/>
          </a:p>
          <a:p>
            <a:pPr>
              <a:defRPr/>
            </a:pPr>
            <a:r>
              <a:rPr lang="ru-RU" sz="1400" b="1">
                <a:solidFill>
                  <a:srgbClr val="363194"/>
                </a:solidFill>
              </a:rPr>
              <a:t>Сведения по состоянию </a:t>
            </a:r>
            <a:r>
              <a:rPr lang="ru-RU" sz="1400" b="1">
                <a:solidFill>
                  <a:schemeClr val="tx2">
                    <a:lumMod val="75000"/>
                  </a:schemeClr>
                </a:solidFill>
              </a:rPr>
              <a:t>– на конец отчетного месяца</a:t>
            </a:r>
            <a:endParaRPr lang="ru-RU" sz="1400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1840803" y="4786479"/>
            <a:ext cx="9812065" cy="75025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1400" b="1">
                <a:solidFill>
                  <a:srgbClr val="363194"/>
                </a:solidFill>
              </a:rPr>
              <a:t>XML-</a:t>
            </a:r>
            <a:r>
              <a:rPr lang="ru-RU" sz="1400" b="1">
                <a:solidFill>
                  <a:srgbClr val="363194"/>
                </a:solidFill>
              </a:rPr>
              <a:t>шаблон - </a:t>
            </a:r>
            <a:r>
              <a:rPr lang="ru-RU" sz="1400" b="1">
                <a:solidFill>
                  <a:schemeClr val="tx2">
                    <a:lumMod val="75000"/>
                  </a:schemeClr>
                </a:solidFill>
              </a:rPr>
              <a:t>версия от  21-12-2023</a:t>
            </a:r>
            <a:endParaRPr/>
          </a:p>
          <a:p>
            <a:pPr>
              <a:defRPr/>
            </a:pPr>
            <a:r>
              <a:rPr lang="ru-RU" sz="1400" b="1">
                <a:solidFill>
                  <a:srgbClr val="363194"/>
                </a:solidFill>
              </a:rPr>
              <a:t>Бланк формы - </a:t>
            </a:r>
            <a:r>
              <a:rPr lang="ru-RU" sz="1400" b="1">
                <a:solidFill>
                  <a:schemeClr val="tx2">
                    <a:lumMod val="75000"/>
                  </a:schemeClr>
                </a:solidFill>
              </a:rPr>
              <a:t>утвержден приказом Росстата от 31.07.2023 № 360 </a:t>
            </a:r>
            <a:endParaRPr/>
          </a:p>
          <a:p>
            <a:pPr>
              <a:defRPr/>
            </a:pPr>
            <a:r>
              <a:rPr lang="ru-RU" sz="120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n-US" sz="1200">
                <a:solidFill>
                  <a:schemeClr val="tx2">
                    <a:lumMod val="75000"/>
                  </a:schemeClr>
                </a:solidFill>
              </a:rPr>
              <a:t>https://rosstat.gov.ru/monitoring?query=3-</a:t>
            </a:r>
            <a:r>
              <a:rPr lang="ru-RU" sz="1200">
                <a:solidFill>
                  <a:schemeClr val="tx2">
                    <a:lumMod val="75000"/>
                  </a:schemeClr>
                </a:solidFill>
              </a:rPr>
              <a:t>ф&amp;</a:t>
            </a:r>
            <a:r>
              <a:rPr lang="en-US" sz="1200">
                <a:solidFill>
                  <a:schemeClr val="tx2">
                    <a:lumMod val="75000"/>
                  </a:schemeClr>
                </a:solidFill>
              </a:rPr>
              <a:t>heading=&amp;year=2024</a:t>
            </a:r>
            <a:r>
              <a:rPr lang="ru-RU" sz="1200">
                <a:solidFill>
                  <a:schemeClr val="tx2">
                    <a:lumMod val="75000"/>
                  </a:schemeClr>
                </a:solidFill>
              </a:rPr>
              <a:t>)</a:t>
            </a:r>
            <a:endParaRPr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/>
        </p:blipFill>
        <p:spPr bwMode="auto">
          <a:xfrm>
            <a:off x="648467" y="3841310"/>
            <a:ext cx="834252" cy="79888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/>
        </p:blipFill>
        <p:spPr bwMode="auto">
          <a:xfrm>
            <a:off x="671972" y="4737859"/>
            <a:ext cx="828331" cy="798883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 bwMode="auto">
          <a:xfrm>
            <a:off x="1840801" y="5710582"/>
            <a:ext cx="9812070" cy="75025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defRPr/>
            </a:pPr>
            <a:r>
              <a:rPr lang="ru-RU" sz="1400">
                <a:solidFill>
                  <a:schemeClr val="tx2">
                    <a:lumMod val="75000"/>
                  </a:schemeClr>
                </a:solidFill>
                <a:ea typeface="Times New Roman"/>
              </a:rPr>
              <a:t>Предоставляется </a:t>
            </a:r>
            <a:r>
              <a:rPr lang="ru-RU" sz="1400" b="1">
                <a:solidFill>
                  <a:srgbClr val="C00000"/>
                </a:solidFill>
                <a:ea typeface="Times New Roman"/>
              </a:rPr>
              <a:t>только при наличии наблюдаемого явления.</a:t>
            </a:r>
            <a:r>
              <a:rPr lang="ru-RU" sz="1400">
                <a:solidFill>
                  <a:srgbClr val="C00000"/>
                </a:solidFill>
                <a:ea typeface="Times New Roman"/>
              </a:rPr>
              <a:t> </a:t>
            </a:r>
            <a:r>
              <a:rPr lang="ru-RU" sz="1400">
                <a:solidFill>
                  <a:schemeClr val="tx2">
                    <a:lumMod val="75000"/>
                  </a:schemeClr>
                </a:solidFill>
                <a:ea typeface="Times New Roman"/>
              </a:rPr>
              <a:t>В случае отсутствия явления отчет по форме </a:t>
            </a:r>
            <a:br>
              <a:rPr lang="ru-RU" sz="1400">
                <a:solidFill>
                  <a:schemeClr val="tx2">
                    <a:lumMod val="75000"/>
                  </a:schemeClr>
                </a:solidFill>
                <a:ea typeface="Times New Roman"/>
              </a:rPr>
            </a:br>
            <a:r>
              <a:rPr lang="ru-RU" sz="1400">
                <a:solidFill>
                  <a:schemeClr val="tx2">
                    <a:lumMod val="75000"/>
                  </a:schemeClr>
                </a:solidFill>
                <a:ea typeface="Times New Roman"/>
              </a:rPr>
              <a:t>в территориальные органы Росстата не предоставляется. </a:t>
            </a:r>
            <a:endParaRPr/>
          </a:p>
          <a:p>
            <a:pPr algn="just">
              <a:defRPr/>
            </a:pPr>
            <a:r>
              <a:rPr lang="ru-RU" sz="1400">
                <a:solidFill>
                  <a:schemeClr val="tx2">
                    <a:lumMod val="75000"/>
                  </a:schemeClr>
                </a:solidFill>
                <a:ea typeface="Times New Roman"/>
              </a:rPr>
              <a:t>Предоставляется в форме </a:t>
            </a:r>
            <a:r>
              <a:rPr lang="ru-RU" sz="1400" b="1">
                <a:solidFill>
                  <a:schemeClr val="tx2">
                    <a:lumMod val="75000"/>
                  </a:schemeClr>
                </a:solidFill>
                <a:ea typeface="Times New Roman"/>
              </a:rPr>
              <a:t>электронного документа</a:t>
            </a:r>
            <a:r>
              <a:rPr lang="ru-RU" sz="1400">
                <a:solidFill>
                  <a:schemeClr val="tx2">
                    <a:lumMod val="75000"/>
                  </a:schemeClr>
                </a:solidFill>
                <a:ea typeface="Times New Roman"/>
              </a:rPr>
              <a:t>, подписанного электронной подписью.  </a:t>
            </a:r>
            <a:endParaRPr/>
          </a:p>
        </p:txBody>
      </p:sp>
      <p:pic>
        <p:nvPicPr>
          <p:cNvPr id="20" name="Picture 5"/>
          <p:cNvPicPr/>
          <p:nvPr/>
        </p:nvPicPr>
        <p:blipFill>
          <a:blip r:embed="rId4"/>
          <a:stretch/>
        </p:blipFill>
        <p:spPr bwMode="auto">
          <a:xfrm>
            <a:off x="717644" y="5615159"/>
            <a:ext cx="834252" cy="833112"/>
          </a:xfrm>
          <a:prstGeom prst="rect">
            <a:avLst/>
          </a:prstGeom>
          <a:ln w="0">
            <a:noFill/>
          </a:ln>
        </p:spPr>
      </p:pic>
      <p:sp>
        <p:nvSpPr>
          <p:cNvPr id="55" name="TextBox 54"/>
          <p:cNvSpPr txBox="1"/>
          <p:nvPr/>
        </p:nvSpPr>
        <p:spPr bwMode="auto">
          <a:xfrm>
            <a:off x="755737" y="1101031"/>
            <a:ext cx="1099848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1400" b="1" i="1">
                <a:solidFill>
                  <a:srgbClr val="C00000"/>
                </a:solidFill>
              </a:rPr>
              <a:t>Просроченная задолженность по заработной плате  </a:t>
            </a:r>
            <a:r>
              <a:rPr lang="ru-RU" sz="1400" b="1" i="1">
                <a:solidFill>
                  <a:schemeClr val="tx1">
                    <a:lumMod val="75000"/>
                    <a:lumOff val="25000"/>
                  </a:schemeClr>
                </a:solidFill>
              </a:rPr>
              <a:t>- фактически начисленные </a:t>
            </a:r>
            <a:r>
              <a:rPr lang="ru-RU" sz="1400" i="1">
                <a:solidFill>
                  <a:schemeClr val="tx1">
                    <a:lumMod val="75000"/>
                    <a:lumOff val="25000"/>
                  </a:schemeClr>
                </a:solidFill>
              </a:rPr>
              <a:t>работникам суммы заработной платы, </a:t>
            </a:r>
            <a:r>
              <a:rPr lang="ru-RU" sz="1400" b="1" i="1">
                <a:solidFill>
                  <a:schemeClr val="tx1">
                    <a:lumMod val="75000"/>
                    <a:lumOff val="25000"/>
                  </a:schemeClr>
                </a:solidFill>
              </a:rPr>
              <a:t>но не выплаченные в срок, который установлен коллективным договором </a:t>
            </a:r>
            <a:r>
              <a:rPr lang="ru-RU" sz="1400" i="1">
                <a:solidFill>
                  <a:schemeClr val="tx1">
                    <a:lumMod val="75000"/>
                    <a:lumOff val="25000"/>
                  </a:schemeClr>
                </a:solidFill>
              </a:rPr>
              <a:t>или договором на расчетно-кассовое обслуживание, заключенным с банком. Число дней задержки считается со следующего дня после истечения этого срока. </a:t>
            </a:r>
            <a:br>
              <a:rPr lang="ru-RU" sz="1400" i="1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400" i="1">
                <a:solidFill>
                  <a:schemeClr val="tx1">
                    <a:lumMod val="75000"/>
                    <a:lumOff val="25000"/>
                  </a:schemeClr>
                </a:solidFill>
              </a:rPr>
              <a:t>При совпадении дня выплаты с выходным или нерабочим праздничным днем выплата заработной платы производится накануне этого дня.</a:t>
            </a:r>
            <a:endParaRPr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840802" y="3079707"/>
            <a:ext cx="9812067" cy="630689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1400" b="1">
                <a:solidFill>
                  <a:srgbClr val="363194"/>
                </a:solidFill>
              </a:rPr>
              <a:t>Периодичность формы –</a:t>
            </a:r>
            <a:r>
              <a:rPr lang="ru-RU" sz="1400" b="1">
                <a:solidFill>
                  <a:srgbClr val="838383"/>
                </a:solidFill>
              </a:rPr>
              <a:t> </a:t>
            </a:r>
            <a:r>
              <a:rPr lang="ru-RU" sz="1400" b="1">
                <a:solidFill>
                  <a:schemeClr val="tx2">
                    <a:lumMod val="75000"/>
                  </a:schemeClr>
                </a:solidFill>
              </a:rPr>
              <a:t>месячная</a:t>
            </a:r>
            <a:endParaRPr lang="ru-RU" sz="140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/>
        </p:blipFill>
        <p:spPr bwMode="auto">
          <a:xfrm>
            <a:off x="800802" y="3055944"/>
            <a:ext cx="608898" cy="62948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/>
        </p:blipFill>
        <p:spPr bwMode="auto">
          <a:xfrm>
            <a:off x="792155" y="2294258"/>
            <a:ext cx="648557" cy="5867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1345223" y="2901462"/>
            <a:ext cx="6180991" cy="88802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defRPr/>
            </a:pPr>
            <a:r>
              <a:rPr lang="ru-RU" sz="2000"/>
              <a:t>Порядок предоставления формы № 1-ПР</a:t>
            </a:r>
            <a:r>
              <a:rPr lang="en-US" sz="2000"/>
              <a:t> </a:t>
            </a:r>
            <a:r>
              <a:rPr lang="ru-RU" sz="2000"/>
              <a:t>«Сведения о приостановке (забастовке) </a:t>
            </a:r>
            <a:br>
              <a:rPr lang="ru-RU" sz="2000"/>
            </a:br>
            <a:r>
              <a:rPr lang="ru-RU" sz="2000"/>
              <a:t>и возобновлении работы трудовых коллективов»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34"/>
          <p:cNvSpPr>
            <a:spLocks noGrp="1"/>
          </p:cNvSpPr>
          <p:nvPr>
            <p:ph type="ftr" sz="quarter" idx="11"/>
          </p:nvPr>
        </p:nvSpPr>
        <p:spPr bwMode="auto"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ru-RU"/>
              <a:t>колонтитул</a:t>
            </a:r>
            <a:endParaRPr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>
          <a:xfrm>
            <a:off x="599662" y="397564"/>
            <a:ext cx="11131322" cy="516836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000">
                <a:latin typeface="+mn-lt"/>
                <a:ea typeface="+mn-ea"/>
                <a:cs typeface="+mn-cs"/>
              </a:rPr>
              <a:t>ФОРМА № 1-ПР </a:t>
            </a:r>
            <a:br>
              <a:rPr lang="ru-RU" sz="2000">
                <a:latin typeface="+mn-lt"/>
                <a:ea typeface="+mn-ea"/>
                <a:cs typeface="+mn-cs"/>
              </a:rPr>
            </a:br>
            <a:r>
              <a:rPr lang="ru-RU" sz="2000">
                <a:latin typeface="+mn-lt"/>
                <a:ea typeface="+mn-ea"/>
                <a:cs typeface="+mn-cs"/>
              </a:rPr>
              <a:t>«</a:t>
            </a:r>
            <a:r>
              <a:rPr lang="ru-RU" sz="2000">
                <a:latin typeface="+mn-lt"/>
                <a:ea typeface="Times New Roman"/>
              </a:rPr>
              <a:t>СВЕДЕНИЯ О ПРИОСТАНОВКЕ (ЗАБАСТОВКЕ) </a:t>
            </a:r>
            <a:br>
              <a:rPr lang="ru-RU" sz="2000">
                <a:latin typeface="+mn-lt"/>
                <a:ea typeface="Times New Roman"/>
              </a:rPr>
            </a:br>
            <a:r>
              <a:rPr lang="ru-RU" sz="2000">
                <a:latin typeface="+mn-lt"/>
                <a:ea typeface="Times New Roman"/>
              </a:rPr>
              <a:t>И ВОЗОБНОВЛЕНИИ РАБОТЫ ТРУДОВЫХ КОЛЛЕКТИВОВ</a:t>
            </a:r>
            <a:r>
              <a:rPr lang="ru-RU" sz="2000">
                <a:latin typeface="+mn-lt"/>
                <a:ea typeface="+mn-ea"/>
                <a:cs typeface="+mn-cs"/>
              </a:rPr>
              <a:t>»</a:t>
            </a:r>
            <a:endParaRPr/>
          </a:p>
        </p:txBody>
      </p:sp>
      <p:sp>
        <p:nvSpPr>
          <p:cNvPr id="13" name="Заголовок 17"/>
          <p:cNvSpPr txBox="1"/>
          <p:nvPr/>
        </p:nvSpPr>
        <p:spPr bwMode="auto">
          <a:xfrm>
            <a:off x="599661" y="684972"/>
            <a:ext cx="7947852" cy="403232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2400" b="1">
                <a:solidFill>
                  <a:srgbClr val="363194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ru-RU" sz="140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1840801" y="2293835"/>
            <a:ext cx="9812067" cy="63069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>
              <a:spcBef>
                <a:spcPts val="100"/>
              </a:spcBef>
              <a:defRPr/>
            </a:pPr>
            <a:r>
              <a:rPr lang="ru-RU" sz="1400" b="1">
                <a:solidFill>
                  <a:srgbClr val="363194"/>
                </a:solidFill>
              </a:rPr>
              <a:t>Кто предоставляет форму –</a:t>
            </a:r>
            <a:r>
              <a:rPr lang="ru-RU" sz="1400" b="1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1400">
                <a:solidFill>
                  <a:schemeClr val="tx1">
                    <a:lumMod val="75000"/>
                    <a:lumOff val="25000"/>
                  </a:schemeClr>
                </a:solidFill>
              </a:rPr>
              <a:t>юридические лица  (кроме субъектов малого предпринимательства)</a:t>
            </a:r>
            <a:endParaRPr/>
          </a:p>
          <a:p>
            <a:pPr marL="12700" marR="5080">
              <a:spcBef>
                <a:spcPts val="100"/>
              </a:spcBef>
              <a:defRPr/>
            </a:pPr>
            <a:r>
              <a:rPr lang="ru-RU" sz="1400">
                <a:solidFill>
                  <a:schemeClr val="tx1">
                    <a:lumMod val="75000"/>
                    <a:lumOff val="25000"/>
                  </a:schemeClr>
                </a:solidFill>
              </a:rPr>
              <a:t>всех видов экономической деятельности</a:t>
            </a:r>
            <a:endParaRPr lang="ru-RU" sz="1400"/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1840803" y="3865623"/>
            <a:ext cx="9812065" cy="7502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1400" b="1">
                <a:solidFill>
                  <a:srgbClr val="363194"/>
                </a:solidFill>
              </a:rPr>
              <a:t>Срок предоставления – </a:t>
            </a:r>
            <a:r>
              <a:rPr lang="ru-RU" sz="1400" b="1">
                <a:solidFill>
                  <a:srgbClr val="0070C0"/>
                </a:solidFill>
              </a:rPr>
              <a:t> </a:t>
            </a:r>
            <a:r>
              <a:rPr lang="ru-RU" sz="1400" b="1">
                <a:solidFill>
                  <a:schemeClr val="tx2">
                    <a:lumMod val="75000"/>
                  </a:schemeClr>
                </a:solidFill>
              </a:rPr>
              <a:t>на 2-ой рабочий день после отчетного периода</a:t>
            </a:r>
            <a:endParaRPr/>
          </a:p>
          <a:p>
            <a:pPr>
              <a:defRPr/>
            </a:pPr>
            <a:r>
              <a:rPr lang="ru-RU" sz="1400" b="1">
                <a:solidFill>
                  <a:srgbClr val="363194"/>
                </a:solidFill>
              </a:rPr>
              <a:t>Сведения по состоянию </a:t>
            </a:r>
            <a:r>
              <a:rPr lang="ru-RU" sz="1400" b="1">
                <a:solidFill>
                  <a:schemeClr val="tx2">
                    <a:lumMod val="75000"/>
                  </a:schemeClr>
                </a:solidFill>
              </a:rPr>
              <a:t>– за отчетный период</a:t>
            </a:r>
            <a:endParaRPr lang="ru-RU" sz="1400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1840803" y="4786479"/>
            <a:ext cx="9812065" cy="75025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1400" b="1">
                <a:solidFill>
                  <a:srgbClr val="363194"/>
                </a:solidFill>
              </a:rPr>
              <a:t>XML-</a:t>
            </a:r>
            <a:r>
              <a:rPr lang="ru-RU" sz="1400" b="1">
                <a:solidFill>
                  <a:srgbClr val="363194"/>
                </a:solidFill>
              </a:rPr>
              <a:t>шаблон - </a:t>
            </a:r>
            <a:r>
              <a:rPr lang="ru-RU" sz="1400" b="1">
                <a:solidFill>
                  <a:schemeClr val="tx2">
                    <a:lumMod val="75000"/>
                  </a:schemeClr>
                </a:solidFill>
              </a:rPr>
              <a:t>версия от  10-01-2024</a:t>
            </a:r>
            <a:endParaRPr/>
          </a:p>
          <a:p>
            <a:pPr>
              <a:defRPr/>
            </a:pPr>
            <a:r>
              <a:rPr lang="ru-RU" sz="1400" b="1">
                <a:solidFill>
                  <a:srgbClr val="363194"/>
                </a:solidFill>
              </a:rPr>
              <a:t>Бланк формы - </a:t>
            </a:r>
            <a:r>
              <a:rPr lang="ru-RU" sz="1400" b="1">
                <a:solidFill>
                  <a:schemeClr val="tx2">
                    <a:lumMod val="75000"/>
                  </a:schemeClr>
                </a:solidFill>
              </a:rPr>
              <a:t>утвержден приказом Росстата от 29.07.2022 № 532</a:t>
            </a:r>
            <a:endParaRPr/>
          </a:p>
          <a:p>
            <a:pPr>
              <a:defRPr/>
            </a:pPr>
            <a:r>
              <a:rPr lang="ru-RU" sz="120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n-US" sz="1200">
                <a:solidFill>
                  <a:schemeClr val="tx2">
                    <a:lumMod val="75000"/>
                  </a:schemeClr>
                </a:solidFill>
              </a:rPr>
              <a:t>https://rosstat.gov.ru/monitoring?query=1-</a:t>
            </a:r>
            <a:r>
              <a:rPr lang="ru-RU" sz="1200">
                <a:solidFill>
                  <a:schemeClr val="tx2">
                    <a:lumMod val="75000"/>
                  </a:schemeClr>
                </a:solidFill>
              </a:rPr>
              <a:t>ПР&amp;</a:t>
            </a:r>
            <a:r>
              <a:rPr lang="en-US" sz="1200">
                <a:solidFill>
                  <a:schemeClr val="tx2">
                    <a:lumMod val="75000"/>
                  </a:schemeClr>
                </a:solidFill>
              </a:rPr>
              <a:t>heading=&amp;year=2024</a:t>
            </a:r>
            <a:r>
              <a:rPr lang="ru-RU" sz="1200">
                <a:solidFill>
                  <a:schemeClr val="tx2">
                    <a:lumMod val="75000"/>
                  </a:schemeClr>
                </a:solidFill>
              </a:rPr>
              <a:t>)</a:t>
            </a:r>
            <a:endParaRPr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/>
        </p:blipFill>
        <p:spPr bwMode="auto">
          <a:xfrm>
            <a:off x="648467" y="3841310"/>
            <a:ext cx="834252" cy="79888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/>
        </p:blipFill>
        <p:spPr bwMode="auto">
          <a:xfrm>
            <a:off x="671972" y="4737859"/>
            <a:ext cx="828331" cy="798883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 bwMode="auto">
          <a:xfrm>
            <a:off x="1840801" y="5710582"/>
            <a:ext cx="9812070" cy="75025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defRPr/>
            </a:pPr>
            <a:r>
              <a:rPr lang="ru-RU" sz="1400">
                <a:solidFill>
                  <a:schemeClr val="tx2">
                    <a:lumMod val="75000"/>
                  </a:schemeClr>
                </a:solidFill>
                <a:ea typeface="Times New Roman"/>
              </a:rPr>
              <a:t>Предоставляется </a:t>
            </a:r>
            <a:r>
              <a:rPr lang="ru-RU" sz="1400" b="1">
                <a:solidFill>
                  <a:srgbClr val="C00000"/>
                </a:solidFill>
                <a:ea typeface="Times New Roman"/>
              </a:rPr>
              <a:t>только при наличии наблюдаемого явления.</a:t>
            </a:r>
            <a:r>
              <a:rPr lang="ru-RU" sz="1400">
                <a:solidFill>
                  <a:srgbClr val="C00000"/>
                </a:solidFill>
                <a:ea typeface="Times New Roman"/>
              </a:rPr>
              <a:t> </a:t>
            </a:r>
            <a:r>
              <a:rPr lang="ru-RU" sz="1400">
                <a:solidFill>
                  <a:schemeClr val="tx2">
                    <a:lumMod val="75000"/>
                  </a:schemeClr>
                </a:solidFill>
                <a:ea typeface="Times New Roman"/>
              </a:rPr>
              <a:t>В случае отсутствия явления отчет по форме </a:t>
            </a:r>
            <a:br>
              <a:rPr lang="ru-RU" sz="1400">
                <a:solidFill>
                  <a:schemeClr val="tx2">
                    <a:lumMod val="75000"/>
                  </a:schemeClr>
                </a:solidFill>
                <a:ea typeface="Times New Roman"/>
              </a:rPr>
            </a:br>
            <a:r>
              <a:rPr lang="ru-RU" sz="1400">
                <a:solidFill>
                  <a:schemeClr val="tx2">
                    <a:lumMod val="75000"/>
                  </a:schemeClr>
                </a:solidFill>
                <a:ea typeface="Times New Roman"/>
              </a:rPr>
              <a:t>в территориальные органы Росстата не предоставляется. </a:t>
            </a:r>
            <a:endParaRPr/>
          </a:p>
          <a:p>
            <a:pPr algn="just">
              <a:defRPr/>
            </a:pPr>
            <a:r>
              <a:rPr lang="ru-RU" sz="1400">
                <a:solidFill>
                  <a:schemeClr val="tx2">
                    <a:lumMod val="75000"/>
                  </a:schemeClr>
                </a:solidFill>
                <a:ea typeface="Times New Roman"/>
              </a:rPr>
              <a:t>Предоставляется в форме </a:t>
            </a:r>
            <a:r>
              <a:rPr lang="ru-RU" sz="1400" b="1">
                <a:solidFill>
                  <a:schemeClr val="tx2">
                    <a:lumMod val="75000"/>
                  </a:schemeClr>
                </a:solidFill>
                <a:ea typeface="Times New Roman"/>
              </a:rPr>
              <a:t>электронного документа</a:t>
            </a:r>
            <a:r>
              <a:rPr lang="ru-RU" sz="1400">
                <a:solidFill>
                  <a:schemeClr val="tx2">
                    <a:lumMod val="75000"/>
                  </a:schemeClr>
                </a:solidFill>
                <a:ea typeface="Times New Roman"/>
              </a:rPr>
              <a:t>, подписанного электронной подписью.  </a:t>
            </a:r>
            <a:endParaRPr/>
          </a:p>
        </p:txBody>
      </p:sp>
      <p:pic>
        <p:nvPicPr>
          <p:cNvPr id="20" name="Picture 5"/>
          <p:cNvPicPr/>
          <p:nvPr/>
        </p:nvPicPr>
        <p:blipFill>
          <a:blip r:embed="rId4"/>
          <a:stretch/>
        </p:blipFill>
        <p:spPr bwMode="auto">
          <a:xfrm>
            <a:off x="717644" y="5615159"/>
            <a:ext cx="834252" cy="833112"/>
          </a:xfrm>
          <a:prstGeom prst="rect">
            <a:avLst/>
          </a:prstGeom>
          <a:ln w="0">
            <a:noFill/>
          </a:ln>
        </p:spPr>
      </p:pic>
      <p:sp>
        <p:nvSpPr>
          <p:cNvPr id="55" name="TextBox 54"/>
          <p:cNvSpPr txBox="1"/>
          <p:nvPr/>
        </p:nvSpPr>
        <p:spPr bwMode="auto">
          <a:xfrm>
            <a:off x="742144" y="1415006"/>
            <a:ext cx="1099848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>
                <a:solidFill>
                  <a:srgbClr val="C00000"/>
                </a:solidFill>
              </a:rPr>
              <a:t>Забастовка - </a:t>
            </a:r>
            <a:r>
              <a:rPr lang="ru-RU" sz="1400" b="1" i="1">
                <a:solidFill>
                  <a:schemeClr val="tx1">
                    <a:lumMod val="50000"/>
                    <a:lumOff val="50000"/>
                  </a:schemeClr>
                </a:solidFill>
              </a:rPr>
              <a:t>временный добровольный отказ работников от исполнения трудовых обязанностей </a:t>
            </a:r>
            <a:endParaRPr/>
          </a:p>
          <a:p>
            <a:pPr marL="0" marR="0" algn="just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>
                <a:solidFill>
                  <a:schemeClr val="tx1">
                    <a:lumMod val="50000"/>
                    <a:lumOff val="50000"/>
                  </a:schemeClr>
                </a:solidFill>
              </a:rPr>
              <a:t>(полностью или частично) в целях разрешения коллективного трудового спора.</a:t>
            </a:r>
            <a:br>
              <a:rPr lang="ru-RU" sz="1400" b="1" i="1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endParaRPr lang="ru-RU" sz="1400" b="1" i="1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840802" y="3079707"/>
            <a:ext cx="9812067" cy="630689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1400" b="1">
                <a:solidFill>
                  <a:srgbClr val="363194"/>
                </a:solidFill>
              </a:rPr>
              <a:t>Периодичность формы –</a:t>
            </a:r>
            <a:r>
              <a:rPr lang="ru-RU" sz="1400" b="1">
                <a:solidFill>
                  <a:srgbClr val="838383"/>
                </a:solidFill>
              </a:rPr>
              <a:t> </a:t>
            </a:r>
            <a:r>
              <a:rPr lang="ru-RU" sz="1400" b="1">
                <a:solidFill>
                  <a:schemeClr val="tx2">
                    <a:lumMod val="75000"/>
                  </a:schemeClr>
                </a:solidFill>
              </a:rPr>
              <a:t>месячная</a:t>
            </a:r>
            <a:endParaRPr lang="ru-RU" sz="140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/>
        </p:blipFill>
        <p:spPr bwMode="auto">
          <a:xfrm>
            <a:off x="800802" y="3055944"/>
            <a:ext cx="608898" cy="62948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/>
        </p:blipFill>
        <p:spPr bwMode="auto">
          <a:xfrm>
            <a:off x="792155" y="2294258"/>
            <a:ext cx="648557" cy="5867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3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1345223" y="2804747"/>
            <a:ext cx="6119446" cy="1046284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defRPr/>
            </a:pPr>
            <a:r>
              <a:rPr lang="ru-RU" sz="2200"/>
              <a:t>Порядок предоставления формы № 1-Т «Сведения о численности </a:t>
            </a:r>
            <a:br>
              <a:rPr lang="ru-RU" sz="2200"/>
            </a:br>
            <a:r>
              <a:rPr lang="ru-RU" sz="2200"/>
              <a:t>и заработной плате работников»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34"/>
          <p:cNvSpPr>
            <a:spLocks noGrp="1"/>
          </p:cNvSpPr>
          <p:nvPr>
            <p:ph type="ftr" sz="quarter" idx="11"/>
          </p:nvPr>
        </p:nvSpPr>
        <p:spPr bwMode="auto"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ru-RU"/>
              <a:t>колонтитул</a:t>
            </a:r>
            <a:endParaRPr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>
          <a:xfrm>
            <a:off x="599662" y="397564"/>
            <a:ext cx="11131322" cy="516836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000">
                <a:latin typeface="+mn-lt"/>
                <a:ea typeface="+mn-ea"/>
                <a:cs typeface="+mn-cs"/>
              </a:rPr>
              <a:t>ФОРМА № 1-Т </a:t>
            </a:r>
            <a:br>
              <a:rPr lang="ru-RU" sz="2000">
                <a:latin typeface="+mn-lt"/>
                <a:ea typeface="+mn-ea"/>
                <a:cs typeface="+mn-cs"/>
              </a:rPr>
            </a:br>
            <a:r>
              <a:rPr lang="ru-RU" sz="2000">
                <a:latin typeface="+mn-lt"/>
                <a:ea typeface="+mn-ea"/>
                <a:cs typeface="+mn-cs"/>
              </a:rPr>
              <a:t>«СВЕДЕНИЯ О ЧИСЛЕННОСТИ И ЗАРАБОТНОЙ ПЛАТЕ РАБОТНИКОВ»</a:t>
            </a:r>
            <a:endParaRPr/>
          </a:p>
        </p:txBody>
      </p:sp>
      <p:sp>
        <p:nvSpPr>
          <p:cNvPr id="13" name="Заголовок 17"/>
          <p:cNvSpPr txBox="1"/>
          <p:nvPr/>
        </p:nvSpPr>
        <p:spPr bwMode="auto">
          <a:xfrm>
            <a:off x="599661" y="684972"/>
            <a:ext cx="7947852" cy="403232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2400" b="1">
                <a:solidFill>
                  <a:srgbClr val="363194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ru-RU" sz="140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 bwMode="auto">
          <a:xfrm>
            <a:off x="1840801" y="1511320"/>
            <a:ext cx="9812067" cy="63069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marR="5080">
              <a:spcBef>
                <a:spcPts val="100"/>
              </a:spcBef>
              <a:defRPr/>
            </a:pPr>
            <a:r>
              <a:rPr lang="ru-RU" sz="1400" b="1">
                <a:solidFill>
                  <a:srgbClr val="363194"/>
                </a:solidFill>
              </a:rPr>
              <a:t>Кто предоставляет форму –</a:t>
            </a:r>
            <a:r>
              <a:rPr lang="ru-RU" sz="1400" b="1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1400">
                <a:solidFill>
                  <a:schemeClr val="tx1">
                    <a:lumMod val="75000"/>
                    <a:lumOff val="25000"/>
                  </a:schemeClr>
                </a:solidFill>
              </a:rPr>
              <a:t>Юридические лица (кроме субъектов малого предпринимательства) всех видов экономической деятельности и форм собственности, не являющиеся респондентами по форме федерального статистического наблюдения № П-4 «Сведения о численности и заработной плате работников» в отчетном году</a:t>
            </a:r>
            <a:endParaRPr lang="ru-RU" sz="1400"/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1840803" y="3083108"/>
            <a:ext cx="9812065" cy="7502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1400" b="1">
                <a:solidFill>
                  <a:srgbClr val="363194"/>
                </a:solidFill>
              </a:rPr>
              <a:t>Срок предоставления – </a:t>
            </a:r>
            <a:r>
              <a:rPr lang="ru-RU" sz="1400" b="1">
                <a:solidFill>
                  <a:srgbClr val="0070C0"/>
                </a:solidFill>
              </a:rPr>
              <a:t> </a:t>
            </a:r>
            <a:r>
              <a:rPr lang="ru-RU" sz="1400" b="1">
                <a:solidFill>
                  <a:schemeClr val="tx2">
                    <a:lumMod val="75000"/>
                  </a:schemeClr>
                </a:solidFill>
              </a:rPr>
              <a:t>с 1-го рабочего дня по 31 января после отчетного периода</a:t>
            </a:r>
            <a:endParaRPr/>
          </a:p>
          <a:p>
            <a:pPr>
              <a:defRPr/>
            </a:pPr>
            <a:r>
              <a:rPr lang="ru-RU" sz="1400" b="1">
                <a:solidFill>
                  <a:srgbClr val="363194"/>
                </a:solidFill>
              </a:rPr>
              <a:t>Сведения по состоянию </a:t>
            </a:r>
            <a:r>
              <a:rPr lang="ru-RU" sz="1400" b="1">
                <a:solidFill>
                  <a:schemeClr val="tx2">
                    <a:lumMod val="75000"/>
                  </a:schemeClr>
                </a:solidFill>
              </a:rPr>
              <a:t>– за отчетный период</a:t>
            </a:r>
            <a:endParaRPr lang="ru-RU" sz="1400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1840803" y="4003964"/>
            <a:ext cx="9812065" cy="75025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1400" b="1">
                <a:solidFill>
                  <a:srgbClr val="363194"/>
                </a:solidFill>
              </a:rPr>
              <a:t>XML-</a:t>
            </a:r>
            <a:r>
              <a:rPr lang="ru-RU" sz="1400" b="1">
                <a:solidFill>
                  <a:srgbClr val="363194"/>
                </a:solidFill>
              </a:rPr>
              <a:t>шаблон - </a:t>
            </a:r>
            <a:r>
              <a:rPr lang="ru-RU" sz="1400" b="1">
                <a:solidFill>
                  <a:schemeClr val="tx2">
                    <a:lumMod val="75000"/>
                  </a:schemeClr>
                </a:solidFill>
              </a:rPr>
              <a:t>версия от  14-12-2023</a:t>
            </a:r>
            <a:endParaRPr/>
          </a:p>
          <a:p>
            <a:pPr>
              <a:defRPr/>
            </a:pPr>
            <a:r>
              <a:rPr lang="ru-RU" sz="1400" b="1">
                <a:solidFill>
                  <a:srgbClr val="363194"/>
                </a:solidFill>
              </a:rPr>
              <a:t>Бланк формы - </a:t>
            </a:r>
            <a:r>
              <a:rPr lang="ru-RU" sz="1400" b="1">
                <a:solidFill>
                  <a:schemeClr val="tx2">
                    <a:lumMod val="75000"/>
                  </a:schemeClr>
                </a:solidFill>
              </a:rPr>
              <a:t>утвержден приказом Росстата от 31.07.2023 № 360</a:t>
            </a:r>
            <a:endParaRPr/>
          </a:p>
          <a:p>
            <a:pPr>
              <a:defRPr/>
            </a:pPr>
            <a:r>
              <a:rPr lang="ru-RU" sz="120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n-US" sz="1200">
                <a:solidFill>
                  <a:schemeClr val="tx2">
                    <a:lumMod val="75000"/>
                  </a:schemeClr>
                </a:solidFill>
              </a:rPr>
              <a:t>https://rosstat.gov.ru/monitoring?query=0606002&amp;heading=&amp;year=2024</a:t>
            </a:r>
            <a:r>
              <a:rPr lang="ru-RU" sz="1200">
                <a:solidFill>
                  <a:schemeClr val="tx2">
                    <a:lumMod val="75000"/>
                  </a:schemeClr>
                </a:solidFill>
              </a:rPr>
              <a:t>)</a:t>
            </a:r>
            <a:endParaRPr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/>
        </p:blipFill>
        <p:spPr bwMode="auto">
          <a:xfrm>
            <a:off x="648467" y="3058795"/>
            <a:ext cx="834252" cy="79888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/>
        </p:blipFill>
        <p:spPr bwMode="auto">
          <a:xfrm>
            <a:off x="671972" y="3955344"/>
            <a:ext cx="828331" cy="798883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 bwMode="auto">
          <a:xfrm>
            <a:off x="1840801" y="4928067"/>
            <a:ext cx="9812070" cy="83311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defRPr/>
            </a:pPr>
            <a:r>
              <a:rPr lang="ru-RU" sz="1400">
                <a:solidFill>
                  <a:schemeClr val="tx2">
                    <a:lumMod val="75000"/>
                  </a:schemeClr>
                </a:solidFill>
                <a:ea typeface="Times New Roman"/>
              </a:rPr>
              <a:t>В случае </a:t>
            </a:r>
            <a:r>
              <a:rPr lang="ru-RU" sz="1400" b="1">
                <a:solidFill>
                  <a:schemeClr val="tx2">
                    <a:lumMod val="75000"/>
                  </a:schemeClr>
                </a:solidFill>
                <a:ea typeface="Times New Roman"/>
              </a:rPr>
              <a:t>отсутствия наблюдаемого явления </a:t>
            </a:r>
            <a:r>
              <a:rPr lang="ru-RU" sz="1400">
                <a:solidFill>
                  <a:schemeClr val="tx2">
                    <a:lumMod val="75000"/>
                  </a:schemeClr>
                </a:solidFill>
                <a:ea typeface="Times New Roman"/>
              </a:rPr>
              <a:t>- направить подписанный в установленном порядке отчет </a:t>
            </a:r>
            <a:br>
              <a:rPr lang="ru-RU" sz="1400">
                <a:solidFill>
                  <a:schemeClr val="tx2">
                    <a:lumMod val="75000"/>
                  </a:schemeClr>
                </a:solidFill>
                <a:ea typeface="Times New Roman"/>
              </a:rPr>
            </a:br>
            <a:r>
              <a:rPr lang="ru-RU" sz="1400">
                <a:solidFill>
                  <a:schemeClr val="tx2">
                    <a:lumMod val="75000"/>
                  </a:schemeClr>
                </a:solidFill>
                <a:ea typeface="Times New Roman"/>
              </a:rPr>
              <a:t>по форме, незаполненный значениями показателей </a:t>
            </a:r>
            <a:r>
              <a:rPr lang="ru-RU" sz="1400" b="1">
                <a:solidFill>
                  <a:schemeClr val="tx2">
                    <a:lumMod val="75000"/>
                  </a:schemeClr>
                </a:solidFill>
                <a:ea typeface="Times New Roman"/>
              </a:rPr>
              <a:t>(«пустой»</a:t>
            </a:r>
            <a:r>
              <a:rPr lang="ru-RU" sz="1400">
                <a:solidFill>
                  <a:schemeClr val="tx2">
                    <a:lumMod val="75000"/>
                  </a:schemeClr>
                </a:solidFill>
                <a:ea typeface="Times New Roman"/>
              </a:rPr>
              <a:t> отчет по форме). </a:t>
            </a:r>
            <a:endParaRPr/>
          </a:p>
          <a:p>
            <a:pPr algn="just">
              <a:defRPr/>
            </a:pPr>
            <a:r>
              <a:rPr lang="ru-RU" sz="1400">
                <a:solidFill>
                  <a:schemeClr val="tx2">
                    <a:lumMod val="75000"/>
                  </a:schemeClr>
                </a:solidFill>
                <a:ea typeface="Times New Roman"/>
              </a:rPr>
              <a:t>В представляемом отчете такого вида должен заполняться исключительно титульный раздел формы, </a:t>
            </a:r>
            <a:br>
              <a:rPr lang="ru-RU" sz="1400">
                <a:solidFill>
                  <a:schemeClr val="tx2">
                    <a:lumMod val="75000"/>
                  </a:schemeClr>
                </a:solidFill>
                <a:ea typeface="Times New Roman"/>
              </a:rPr>
            </a:br>
            <a:r>
              <a:rPr lang="ru-RU" sz="1400">
                <a:solidFill>
                  <a:schemeClr val="tx2">
                    <a:lumMod val="75000"/>
                  </a:schemeClr>
                </a:solidFill>
                <a:ea typeface="Times New Roman"/>
              </a:rPr>
              <a:t>а в остальных разделах не должно указываться никаких значений данных, в том числе нулевых и прочерков.</a:t>
            </a:r>
            <a:endParaRPr/>
          </a:p>
        </p:txBody>
      </p:sp>
      <p:pic>
        <p:nvPicPr>
          <p:cNvPr id="20" name="Picture 5"/>
          <p:cNvPicPr/>
          <p:nvPr/>
        </p:nvPicPr>
        <p:blipFill>
          <a:blip r:embed="rId4"/>
          <a:stretch/>
        </p:blipFill>
        <p:spPr bwMode="auto">
          <a:xfrm>
            <a:off x="717644" y="4832644"/>
            <a:ext cx="834252" cy="833112"/>
          </a:xfrm>
          <a:prstGeom prst="rect">
            <a:avLst/>
          </a:prstGeom>
          <a:ln w="0">
            <a:noFill/>
          </a:ln>
        </p:spPr>
      </p:pic>
      <p:sp>
        <p:nvSpPr>
          <p:cNvPr id="7" name="Прямоугольник 6"/>
          <p:cNvSpPr/>
          <p:nvPr/>
        </p:nvSpPr>
        <p:spPr bwMode="auto">
          <a:xfrm>
            <a:off x="1840802" y="2297192"/>
            <a:ext cx="9812067" cy="630689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sz="1400" b="1">
                <a:solidFill>
                  <a:srgbClr val="363194"/>
                </a:solidFill>
              </a:rPr>
              <a:t>Периодичность формы –</a:t>
            </a:r>
            <a:r>
              <a:rPr lang="ru-RU" sz="1400" b="1">
                <a:solidFill>
                  <a:srgbClr val="838383"/>
                </a:solidFill>
              </a:rPr>
              <a:t> </a:t>
            </a:r>
            <a:r>
              <a:rPr lang="ru-RU" sz="1400" b="1">
                <a:solidFill>
                  <a:schemeClr val="tx2">
                    <a:lumMod val="75000"/>
                  </a:schemeClr>
                </a:solidFill>
              </a:rPr>
              <a:t>годовая</a:t>
            </a:r>
            <a:endParaRPr lang="ru-RU" sz="140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/>
        </p:blipFill>
        <p:spPr bwMode="auto">
          <a:xfrm>
            <a:off x="800802" y="2273429"/>
            <a:ext cx="608898" cy="62948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/>
        </p:blipFill>
        <p:spPr bwMode="auto">
          <a:xfrm>
            <a:off x="792155" y="1511743"/>
            <a:ext cx="648557" cy="58679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 bwMode="auto">
          <a:xfrm>
            <a:off x="599662" y="397564"/>
            <a:ext cx="3294606" cy="51683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  <a:tabLst>
                <a:tab pos="0" algn="l"/>
              </a:tabLst>
              <a:defRPr/>
            </a:pPr>
            <a:r>
              <a:rPr lang="ru-RU" sz="2000" b="1">
                <a:solidFill>
                  <a:srgbClr val="363194"/>
                </a:solidFill>
                <a:latin typeface="+mj-lt"/>
                <a:ea typeface="+mj-ea"/>
                <a:cs typeface="+mj-cs"/>
              </a:rPr>
              <a:t>МЕТОДОЛОГИЯ</a:t>
            </a:r>
            <a:endParaRPr/>
          </a:p>
        </p:txBody>
      </p:sp>
      <p:pic>
        <p:nvPicPr>
          <p:cNvPr id="8" name="Picture 3"/>
          <p:cNvPicPr/>
          <p:nvPr/>
        </p:nvPicPr>
        <p:blipFill>
          <a:blip r:embed="rId2"/>
          <a:stretch/>
        </p:blipFill>
        <p:spPr bwMode="auto">
          <a:xfrm>
            <a:off x="968314" y="1364223"/>
            <a:ext cx="1143000" cy="1196112"/>
          </a:xfrm>
          <a:prstGeom prst="rect">
            <a:avLst/>
          </a:prstGeom>
          <a:ln w="0">
            <a:noFill/>
          </a:ln>
        </p:spPr>
      </p:pic>
      <p:grpSp>
        <p:nvGrpSpPr>
          <p:cNvPr id="2" name="Группа 1"/>
          <p:cNvGrpSpPr/>
          <p:nvPr/>
        </p:nvGrpSpPr>
        <p:grpSpPr bwMode="auto">
          <a:xfrm>
            <a:off x="2576146" y="1409600"/>
            <a:ext cx="7280031" cy="5050836"/>
            <a:chOff x="7121563" y="1325160"/>
            <a:chExt cx="4831927" cy="4699397"/>
          </a:xfrm>
        </p:grpSpPr>
        <p:sp>
          <p:nvSpPr>
            <p:cNvPr id="5" name="Текст 3"/>
            <p:cNvSpPr/>
            <p:nvPr/>
          </p:nvSpPr>
          <p:spPr bwMode="auto">
            <a:xfrm>
              <a:off x="7357158" y="2193178"/>
              <a:ext cx="4467240" cy="119772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0"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  <p:txBody>
            <a:bodyPr lIns="216000" tIns="45000" rIns="90000" bIns="45000" anchor="ctr"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1001"/>
                </a:spcBef>
                <a:buNone/>
                <a:tabLst>
                  <a:tab pos="0" algn="l"/>
                </a:tabLst>
                <a:defRPr/>
              </a:pPr>
              <a:r>
                <a:rPr lang="ru-RU" sz="1600" b="1" strike="noStrike" spc="-1">
                  <a:solidFill>
                    <a:schemeClr val="tx2">
                      <a:lumMod val="75000"/>
                    </a:schemeClr>
                  </a:solidFill>
                  <a:latin typeface="Arial"/>
                  <a:ea typeface="DejaVu Sans"/>
                </a:rPr>
                <a:t>Указания по заполнению формы, </a:t>
              </a:r>
              <a:br>
                <a:rPr lang="ru-RU" sz="1600" b="1" strike="noStrike" spc="-1">
                  <a:solidFill>
                    <a:schemeClr val="tx2">
                      <a:lumMod val="75000"/>
                    </a:schemeClr>
                  </a:solidFill>
                  <a:latin typeface="Arial"/>
                  <a:ea typeface="DejaVu Sans"/>
                </a:rPr>
              </a:br>
              <a:r>
                <a:rPr lang="ru-RU" sz="1600" b="1" strike="noStrike" spc="-1">
                  <a:solidFill>
                    <a:schemeClr val="tx2">
                      <a:lumMod val="75000"/>
                    </a:schemeClr>
                  </a:solidFill>
                  <a:latin typeface="Arial"/>
                  <a:ea typeface="DejaVu Sans"/>
                </a:rPr>
                <a:t>размещены на бланке формы 1-Т</a:t>
              </a:r>
              <a:endParaRPr lang="ru-RU" sz="1600" b="0" strike="noStrike" spc="-1">
                <a:solidFill>
                  <a:schemeClr val="tx2">
                    <a:lumMod val="75000"/>
                  </a:schemeClr>
                </a:solidFill>
                <a:latin typeface="Arial"/>
              </a:endParaRPr>
            </a:p>
            <a:p>
              <a:pPr algn="ctr">
                <a:lnSpc>
                  <a:spcPct val="90000"/>
                </a:lnSpc>
                <a:spcBef>
                  <a:spcPts val="1001"/>
                </a:spcBef>
                <a:buNone/>
                <a:tabLst>
                  <a:tab pos="0" algn="l"/>
                </a:tabLst>
                <a:defRPr/>
              </a:pPr>
              <a:r>
                <a:rPr lang="ru-RU" sz="1600" b="1" strike="noStrike" spc="-1">
                  <a:solidFill>
                    <a:srgbClr val="BFBFBF"/>
                  </a:solidFill>
                  <a:latin typeface="Arial"/>
                  <a:ea typeface="DejaVu Sans"/>
                </a:rPr>
                <a:t> </a:t>
              </a:r>
              <a:r>
                <a:rPr lang="ru-RU" sz="1200" b="1" strike="noStrike" spc="-1">
                  <a:solidFill>
                    <a:schemeClr val="accent1">
                      <a:lumMod val="75000"/>
                    </a:schemeClr>
                  </a:solidFill>
                  <a:latin typeface="Arial"/>
                  <a:ea typeface="DejaVu Sans"/>
                </a:rPr>
                <a:t>(</a:t>
              </a:r>
              <a:r>
                <a:rPr lang="en-US" sz="1200" b="1" strike="noStrike" spc="-1">
                  <a:solidFill>
                    <a:schemeClr val="accent1">
                      <a:lumMod val="75000"/>
                    </a:schemeClr>
                  </a:solidFill>
                  <a:latin typeface="Arial"/>
                  <a:ea typeface="DejaVu Sans"/>
                </a:rPr>
                <a:t>https://rosstat.gov.ru/monitoring?query=0606002&amp;heading=&amp;year=2024</a:t>
              </a:r>
              <a:r>
                <a:rPr lang="ru-RU" sz="1200" b="1" u="sng" strike="noStrike" spc="-1">
                  <a:solidFill>
                    <a:schemeClr val="accent1">
                      <a:lumMod val="75000"/>
                    </a:schemeClr>
                  </a:solidFill>
                  <a:latin typeface="Arial"/>
                  <a:ea typeface="DejaVu Sans"/>
                </a:rPr>
                <a:t>)</a:t>
              </a:r>
              <a:endParaRPr lang="ru-RU" sz="1600" b="0" strike="noStrike" spc="-1">
                <a:solidFill>
                  <a:schemeClr val="accent1">
                    <a:lumMod val="75000"/>
                  </a:schemeClr>
                </a:solidFill>
                <a:latin typeface="Arial"/>
              </a:endParaRPr>
            </a:p>
          </p:txBody>
        </p:sp>
        <p:sp>
          <p:nvSpPr>
            <p:cNvPr id="7" name="Текст 3"/>
            <p:cNvSpPr/>
            <p:nvPr/>
          </p:nvSpPr>
          <p:spPr bwMode="auto">
            <a:xfrm>
              <a:off x="7389428" y="3693791"/>
              <a:ext cx="4467240" cy="2330766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0">
              <a:noFill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/>
          </p:style>
          <p:txBody>
            <a:bodyPr lIns="216000" tIns="45000" rIns="90000" bIns="45000" anchor="ctr"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1001"/>
                </a:spcBef>
                <a:buNone/>
                <a:tabLst>
                  <a:tab pos="0" algn="l"/>
                </a:tabLst>
                <a:defRPr/>
              </a:pPr>
              <a:r>
                <a:rPr lang="ru-RU" sz="1600" b="1" strike="noStrike" spc="-1">
                  <a:solidFill>
                    <a:schemeClr val="tx2">
                      <a:lumMod val="75000"/>
                    </a:schemeClr>
                  </a:solidFill>
                  <a:latin typeface="Arial"/>
                  <a:ea typeface="DejaVu Sans"/>
                </a:rPr>
                <a:t>Указания по заполнению формы федерального статистического наблюдения N П-4 "Сведения о численности </a:t>
              </a:r>
              <a:br>
                <a:rPr lang="ru-RU" sz="1600" b="1" strike="noStrike" spc="-1">
                  <a:solidFill>
                    <a:schemeClr val="tx2">
                      <a:lumMod val="75000"/>
                    </a:schemeClr>
                  </a:solidFill>
                  <a:latin typeface="Arial"/>
                  <a:ea typeface="DejaVu Sans"/>
                </a:rPr>
              </a:br>
              <a:r>
                <a:rPr lang="ru-RU" sz="1600" b="1" strike="noStrike" spc="-1">
                  <a:solidFill>
                    <a:schemeClr val="tx2">
                      <a:lumMod val="75000"/>
                    </a:schemeClr>
                  </a:solidFill>
                  <a:latin typeface="Arial"/>
                  <a:ea typeface="DejaVu Sans"/>
                </a:rPr>
                <a:t>и заработной плате работников</a:t>
              </a:r>
              <a:r>
                <a:rPr lang="ru-RU" sz="1600" b="1" spc="-1">
                  <a:solidFill>
                    <a:schemeClr val="tx2">
                      <a:lumMod val="75000"/>
                    </a:schemeClr>
                  </a:solidFill>
                  <a:latin typeface="Arial"/>
                  <a:ea typeface="DejaVu Sans"/>
                </a:rPr>
                <a:t>» </a:t>
              </a:r>
              <a:br>
                <a:rPr lang="ru-RU" sz="1600" b="1" spc="-1">
                  <a:solidFill>
                    <a:schemeClr val="tx2">
                      <a:lumMod val="75000"/>
                    </a:schemeClr>
                  </a:solidFill>
                  <a:latin typeface="Arial"/>
                  <a:ea typeface="DejaVu Sans"/>
                </a:rPr>
              </a:br>
              <a:r>
                <a:rPr lang="ru-RU" sz="1200" b="1" strike="noStrike" spc="-1">
                  <a:solidFill>
                    <a:schemeClr val="tx2">
                      <a:lumMod val="75000"/>
                    </a:schemeClr>
                  </a:solidFill>
                  <a:latin typeface="Arial"/>
                  <a:ea typeface="DejaVu Sans"/>
                </a:rPr>
                <a:t>(Утверждены приказом Росстата от 22.12.2023 N 678)</a:t>
              </a:r>
              <a:endParaRPr/>
            </a:p>
            <a:p>
              <a:pPr algn="ctr">
                <a:lnSpc>
                  <a:spcPct val="90000"/>
                </a:lnSpc>
                <a:spcBef>
                  <a:spcPts val="1001"/>
                </a:spcBef>
                <a:buNone/>
                <a:tabLst>
                  <a:tab pos="0" algn="l"/>
                </a:tabLst>
                <a:defRPr/>
              </a:pPr>
              <a:r>
                <a:rPr lang="ru-RU" sz="1200" b="1" spc="-1">
                  <a:solidFill>
                    <a:schemeClr val="accent1">
                      <a:lumMod val="75000"/>
                    </a:schemeClr>
                  </a:solidFill>
                  <a:latin typeface="Arial"/>
                  <a:ea typeface="DejaVu Sans"/>
                </a:rPr>
                <a:t>(Размещены на сайте Росстата</a:t>
              </a:r>
              <a:r>
                <a:rPr lang="ru-RU" sz="1200" b="1" strike="noStrike" spc="-1">
                  <a:solidFill>
                    <a:schemeClr val="accent1">
                      <a:lumMod val="75000"/>
                    </a:schemeClr>
                  </a:solidFill>
                  <a:latin typeface="Arial"/>
                  <a:ea typeface="DejaVu Sans"/>
                </a:rPr>
                <a:t> </a:t>
              </a:r>
              <a:r>
                <a:rPr lang="en-US" sz="1200" b="1" spc="-1">
                  <a:solidFill>
                    <a:schemeClr val="accent1">
                      <a:lumMod val="75000"/>
                    </a:schemeClr>
                  </a:solidFill>
                  <a:latin typeface="Arial"/>
                  <a:ea typeface="DejaVu Sans"/>
                </a:rPr>
                <a:t>https://rosstat.gov.ru/monitoring?query=0606010&amp;heading=&amp;year=2024</a:t>
              </a:r>
              <a:r>
                <a:rPr lang="ru-RU" sz="1200" b="1" spc="-1">
                  <a:solidFill>
                    <a:schemeClr val="accent1">
                      <a:lumMod val="75000"/>
                    </a:schemeClr>
                  </a:solidFill>
                  <a:latin typeface="Arial"/>
                  <a:ea typeface="DejaVu Sans"/>
                </a:rPr>
                <a:t>)</a:t>
              </a:r>
              <a:endParaRPr lang="ru-RU" sz="1200" b="0" strike="noStrike" spc="-1">
                <a:solidFill>
                  <a:schemeClr val="tx2">
                    <a:lumMod val="75000"/>
                  </a:schemeClr>
                </a:solidFill>
                <a:latin typeface="Arial"/>
              </a:endParaRPr>
            </a:p>
          </p:txBody>
        </p:sp>
        <p:sp>
          <p:nvSpPr>
            <p:cNvPr id="13" name="TextBox 12"/>
            <p:cNvSpPr txBox="1"/>
            <p:nvPr/>
          </p:nvSpPr>
          <p:spPr bwMode="auto">
            <a:xfrm>
              <a:off x="7121563" y="1325160"/>
              <a:ext cx="4831927" cy="343634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b="1">
                  <a:solidFill>
                    <a:schemeClr val="bg1"/>
                  </a:solidFill>
                </a:rPr>
                <a:t>РУКОВОДСТВУЕМСЯ ПРИ ЗАПОЛНЕНИИ </a:t>
              </a:r>
              <a:endParaR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ru-RU" sz="2000"/>
              <a:t>СРЕДНЯЯ ЧИСЛЕННОСТЬ РАБОТНИКОВ</a:t>
            </a:r>
            <a:endParaRPr/>
          </a:p>
        </p:txBody>
      </p:sp>
      <p:grpSp>
        <p:nvGrpSpPr>
          <p:cNvPr id="26" name="Группа 25"/>
          <p:cNvGrpSpPr/>
          <p:nvPr/>
        </p:nvGrpSpPr>
        <p:grpSpPr bwMode="auto">
          <a:xfrm>
            <a:off x="1028700" y="909302"/>
            <a:ext cx="10533186" cy="2080084"/>
            <a:chOff x="656964" y="1093940"/>
            <a:chExt cx="10714216" cy="2461125"/>
          </a:xfrm>
        </p:grpSpPr>
        <p:sp>
          <p:nvSpPr>
            <p:cNvPr id="4" name="Скругленный прямоугольник 28"/>
            <p:cNvSpPr/>
            <p:nvPr/>
          </p:nvSpPr>
          <p:spPr bwMode="auto">
            <a:xfrm>
              <a:off x="4221577" y="1093940"/>
              <a:ext cx="3520843" cy="975691"/>
            </a:xfrm>
            <a:prstGeom prst="roundRect">
              <a:avLst>
                <a:gd name="adj" fmla="val 0"/>
              </a:avLst>
            </a:prstGeom>
            <a:solidFill>
              <a:schemeClr val="bg2">
                <a:lumMod val="20000"/>
                <a:lumOff val="80000"/>
                <a:alpha val="58000"/>
              </a:schemeClr>
            </a:solidFill>
            <a:ln w="22225">
              <a:gradFill>
                <a:gsLst>
                  <a:gs pos="0">
                    <a:schemeClr val="accent1"/>
                  </a:gs>
                  <a:gs pos="50000">
                    <a:schemeClr val="accent2">
                      <a:lumMod val="60000"/>
                      <a:lumOff val="40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  <a:lin ang="27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ru-RU">
                  <a:solidFill>
                    <a:prstClr val="white"/>
                  </a:solidFill>
                </a:rPr>
                <a:t> </a:t>
              </a:r>
              <a:endParaRPr lang="ru-RU">
                <a:solidFill>
                  <a:schemeClr val="tx1">
                    <a:lumMod val="90000"/>
                    <a:lumOff val="10000"/>
                  </a:schemeClr>
                </a:solidFill>
              </a:endParaRPr>
            </a:p>
          </p:txBody>
        </p:sp>
        <p:cxnSp>
          <p:nvCxnSpPr>
            <p:cNvPr id="29" name="Прямая соединительная линия 28"/>
            <p:cNvCxnSpPr>
              <a:cxnSpLocks/>
            </p:cNvCxnSpPr>
            <p:nvPr/>
          </p:nvCxnSpPr>
          <p:spPr bwMode="auto">
            <a:xfrm flipH="1">
              <a:off x="2076184" y="2308087"/>
              <a:ext cx="7981263" cy="0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Прямоугольник 32"/>
            <p:cNvSpPr/>
            <p:nvPr/>
          </p:nvSpPr>
          <p:spPr bwMode="auto">
            <a:xfrm>
              <a:off x="656964" y="2669739"/>
              <a:ext cx="3171574" cy="88532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5000"/>
                </a:lnSpc>
                <a:defRPr/>
              </a:pPr>
              <a:r>
                <a:rPr lang="ru-RU" sz="12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Средняя численность работников списочного состава,</a:t>
              </a:r>
              <a:endParaRPr/>
            </a:p>
            <a:p>
              <a:pPr algn="ctr">
                <a:lnSpc>
                  <a:spcPct val="85000"/>
                </a:lnSpc>
                <a:defRPr/>
              </a:pPr>
              <a:r>
                <a:rPr lang="ru-RU" sz="12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гр.2</a:t>
              </a:r>
              <a:endParaRPr/>
            </a:p>
          </p:txBody>
        </p:sp>
        <p:sp>
          <p:nvSpPr>
            <p:cNvPr id="35" name="Прямоугольник 34"/>
            <p:cNvSpPr/>
            <p:nvPr/>
          </p:nvSpPr>
          <p:spPr bwMode="auto">
            <a:xfrm>
              <a:off x="4683367" y="2668732"/>
              <a:ext cx="3171574" cy="88532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5000"/>
                </a:lnSpc>
                <a:defRPr/>
              </a:pPr>
              <a:r>
                <a:rPr lang="ru-RU" sz="12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Средняя численность внешних совместителей,</a:t>
              </a:r>
              <a:endParaRPr/>
            </a:p>
            <a:p>
              <a:pPr algn="ctr">
                <a:lnSpc>
                  <a:spcPct val="85000"/>
                </a:lnSpc>
                <a:defRPr/>
              </a:pPr>
              <a:r>
                <a:rPr lang="ru-RU" sz="12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гр.3</a:t>
              </a:r>
              <a:endParaRPr/>
            </a:p>
          </p:txBody>
        </p:sp>
        <p:sp>
          <p:nvSpPr>
            <p:cNvPr id="37" name="Прямоугольник 36"/>
            <p:cNvSpPr/>
            <p:nvPr/>
          </p:nvSpPr>
          <p:spPr bwMode="auto">
            <a:xfrm>
              <a:off x="8449408" y="2669739"/>
              <a:ext cx="2921771" cy="884316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ru-RU" sz="12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Средняя численность работников, выполнявших работы по договорам ГПХ, гр.4</a:t>
              </a:r>
              <a:endParaRPr/>
            </a:p>
          </p:txBody>
        </p:sp>
        <p:cxnSp>
          <p:nvCxnSpPr>
            <p:cNvPr id="59" name="Прямая соединительная линия 58"/>
            <p:cNvCxnSpPr>
              <a:cxnSpLocks/>
            </p:cNvCxnSpPr>
            <p:nvPr/>
          </p:nvCxnSpPr>
          <p:spPr bwMode="auto">
            <a:xfrm flipV="1">
              <a:off x="10074852" y="2285007"/>
              <a:ext cx="0" cy="383728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Прямая соединительная линия 64"/>
            <p:cNvCxnSpPr>
              <a:cxnSpLocks/>
            </p:cNvCxnSpPr>
            <p:nvPr/>
          </p:nvCxnSpPr>
          <p:spPr bwMode="auto">
            <a:xfrm flipH="1" flipV="1">
              <a:off x="5966913" y="2073047"/>
              <a:ext cx="9667" cy="563271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Прямая соединительная линия 68"/>
            <p:cNvCxnSpPr>
              <a:cxnSpLocks/>
            </p:cNvCxnSpPr>
            <p:nvPr/>
          </p:nvCxnSpPr>
          <p:spPr bwMode="auto">
            <a:xfrm flipV="1">
              <a:off x="2084797" y="2311388"/>
              <a:ext cx="0" cy="383728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2">
              <a:duotone>
                <a:prstClr val="black"/>
                <a:srgbClr val="334286">
                  <a:tint val="45000"/>
                  <a:satMod val="400000"/>
                </a:srgbClr>
              </a:duotone>
            </a:blip>
            <a:stretch/>
          </p:blipFill>
          <p:spPr bwMode="auto">
            <a:xfrm>
              <a:off x="4256231" y="1187596"/>
              <a:ext cx="754516" cy="801348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 bwMode="auto">
            <a:xfrm>
              <a:off x="5010747" y="1200015"/>
              <a:ext cx="2586310" cy="7647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12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Средняя численность работников, человек</a:t>
              </a:r>
              <a:endParaRPr/>
            </a:p>
            <a:p>
              <a:pPr algn="ctr">
                <a:defRPr/>
              </a:pPr>
              <a:r>
                <a:rPr lang="ru-RU" sz="12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(гр.1=сумме гр.2,3,4)</a:t>
              </a:r>
              <a:endParaRPr/>
            </a:p>
          </p:txBody>
        </p:sp>
      </p:grpSp>
      <p:sp>
        <p:nvSpPr>
          <p:cNvPr id="7" name="TextBox 6"/>
          <p:cNvSpPr txBox="1"/>
          <p:nvPr/>
        </p:nvSpPr>
        <p:spPr bwMode="auto">
          <a:xfrm>
            <a:off x="9055452" y="957068"/>
            <a:ext cx="300759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100" i="1">
                <a:solidFill>
                  <a:schemeClr val="tx1">
                    <a:lumMod val="75000"/>
                    <a:lumOff val="25000"/>
                  </a:schemeClr>
                </a:solidFill>
              </a:rPr>
              <a:t>за период с начала года, </a:t>
            </a:r>
            <a:br>
              <a:rPr lang="ru-RU" sz="1100" i="1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100" i="1">
                <a:solidFill>
                  <a:schemeClr val="tx1">
                    <a:lumMod val="75000"/>
                    <a:lumOff val="25000"/>
                  </a:schemeClr>
                </a:solidFill>
              </a:rPr>
              <a:t>(допускается заполнение с двумя десятичными знаками после запятой)</a:t>
            </a:r>
            <a:endParaRPr/>
          </a:p>
        </p:txBody>
      </p:sp>
      <p:sp>
        <p:nvSpPr>
          <p:cNvPr id="19" name="TextBox 12"/>
          <p:cNvSpPr/>
          <p:nvPr/>
        </p:nvSpPr>
        <p:spPr bwMode="auto">
          <a:xfrm>
            <a:off x="1677643" y="4069923"/>
            <a:ext cx="9161585" cy="737210"/>
          </a:xfrm>
          <a:prstGeom prst="rect">
            <a:avLst/>
          </a:prstGeom>
          <a:solidFill>
            <a:srgbClr val="DEDEFC"/>
          </a:solidFill>
          <a:ln w="0"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  <a:defRPr/>
            </a:pPr>
            <a:r>
              <a:rPr lang="ru-RU" sz="1400" spc="-1">
                <a:solidFill>
                  <a:schemeClr val="tx1">
                    <a:lumMod val="75000"/>
                    <a:lumOff val="25000"/>
                  </a:schemeClr>
                </a:solidFill>
                <a:ea typeface="DejaVu Sans"/>
              </a:rPr>
              <a:t>Р</a:t>
            </a:r>
            <a:r>
              <a:rPr lang="ru-RU" sz="1400" b="0" strike="noStrike" spc="-1">
                <a:solidFill>
                  <a:schemeClr val="tx1">
                    <a:lumMod val="75000"/>
                    <a:lumOff val="25000"/>
                  </a:schemeClr>
                </a:solidFill>
                <a:ea typeface="DejaVu Sans"/>
              </a:rPr>
              <a:t>аботники, работающие неполное рабочее время в соответствии с трудовым договором, штатным расписанием (неполная ставка) или переведенные с письменного согласия работника на неполное рабочее время, </a:t>
            </a:r>
            <a:r>
              <a:rPr lang="ru-RU" sz="1400" b="1" u="sng" strike="noStrike" spc="-1">
                <a:solidFill>
                  <a:schemeClr val="tx1">
                    <a:lumMod val="75000"/>
                    <a:lumOff val="25000"/>
                  </a:schemeClr>
                </a:solidFill>
                <a:ea typeface="DejaVu Sans"/>
              </a:rPr>
              <a:t>УЧИТЫВАЮТСЯ ПРОПОРЦИОНАЛЬНО ОТРАБОТАННОМУ ВРЕМЕНИ</a:t>
            </a:r>
            <a:endParaRPr lang="ru-RU" sz="1400" b="0" strike="noStrike" spc="-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TextBox 16"/>
          <p:cNvSpPr/>
          <p:nvPr/>
        </p:nvSpPr>
        <p:spPr bwMode="auto">
          <a:xfrm>
            <a:off x="7982087" y="5135525"/>
            <a:ext cx="3856413" cy="1383540"/>
          </a:xfrm>
          <a:prstGeom prst="rect">
            <a:avLst/>
          </a:prstGeom>
          <a:solidFill>
            <a:schemeClr val="bg1"/>
          </a:solidFill>
          <a:ln w="0">
            <a:solidFill>
              <a:srgbClr val="E1002B"/>
            </a:solidFill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algn="just">
              <a:lnSpc>
                <a:spcPct val="100000"/>
              </a:lnSpc>
              <a:buNone/>
              <a:defRPr/>
            </a:pPr>
            <a:r>
              <a:rPr lang="ru-RU" sz="1200" b="0" u="sng" strike="noStrike" spc="-1">
                <a:solidFill>
                  <a:srgbClr val="FF0000"/>
                </a:solidFill>
                <a:ea typeface="DejaVu Sans"/>
              </a:rPr>
              <a:t>ИСКЛЮЧЕНИЯ: </a:t>
            </a:r>
            <a:r>
              <a:rPr lang="ru-RU" sz="1200" b="0" strike="noStrike" spc="-1">
                <a:solidFill>
                  <a:schemeClr val="tx1">
                    <a:lumMod val="75000"/>
                    <a:lumOff val="25000"/>
                  </a:schemeClr>
                </a:solidFill>
                <a:ea typeface="DejaVu Sans"/>
              </a:rPr>
              <a:t>работники, которым установлена сокращенная продолжительность рабочего времени, включая инвалидов </a:t>
            </a:r>
            <a:r>
              <a:rPr lang="en-US" sz="1200" b="0" strike="noStrike" spc="-1">
                <a:solidFill>
                  <a:schemeClr val="tx1">
                    <a:lumMod val="75000"/>
                    <a:lumOff val="25000"/>
                  </a:schemeClr>
                </a:solidFill>
                <a:ea typeface="DejaVu Sans"/>
              </a:rPr>
              <a:t>I </a:t>
            </a:r>
            <a:r>
              <a:rPr lang="ru-RU" sz="1200" b="0" strike="noStrike" spc="-1">
                <a:solidFill>
                  <a:schemeClr val="tx1">
                    <a:lumMod val="75000"/>
                    <a:lumOff val="25000"/>
                  </a:schemeClr>
                </a:solidFill>
                <a:ea typeface="DejaVu Sans"/>
              </a:rPr>
              <a:t>и</a:t>
            </a:r>
            <a:r>
              <a:rPr lang="en-US" sz="1200" b="0" strike="noStrike" spc="-1">
                <a:solidFill>
                  <a:schemeClr val="tx1">
                    <a:lumMod val="75000"/>
                    <a:lumOff val="25000"/>
                  </a:schemeClr>
                </a:solidFill>
                <a:ea typeface="DejaVu Sans"/>
              </a:rPr>
              <a:t> II</a:t>
            </a:r>
            <a:r>
              <a:rPr lang="ru-RU" sz="1200" b="0" strike="noStrike" spc="-1">
                <a:solidFill>
                  <a:schemeClr val="tx1">
                    <a:lumMod val="75000"/>
                    <a:lumOff val="25000"/>
                  </a:schemeClr>
                </a:solidFill>
                <a:ea typeface="DejaVu Sans"/>
              </a:rPr>
              <a:t> групп, а также лиц, работающих неполное рабочее время </a:t>
            </a:r>
            <a:br>
              <a:rPr lang="ru-RU" sz="1200" b="0" strike="noStrike" spc="-1">
                <a:solidFill>
                  <a:schemeClr val="tx1">
                    <a:lumMod val="75000"/>
                    <a:lumOff val="25000"/>
                  </a:schemeClr>
                </a:solidFill>
                <a:ea typeface="DejaVu Sans"/>
              </a:rPr>
            </a:br>
            <a:r>
              <a:rPr lang="ru-RU" sz="1200" b="0" strike="noStrike" spc="-1">
                <a:solidFill>
                  <a:schemeClr val="tx1">
                    <a:lumMod val="75000"/>
                    <a:lumOff val="25000"/>
                  </a:schemeClr>
                </a:solidFill>
                <a:ea typeface="DejaVu Sans"/>
              </a:rPr>
              <a:t>по инициативе работодателя учитываются </a:t>
            </a:r>
            <a:br>
              <a:rPr lang="ru-RU" sz="1200" b="0" strike="noStrike" spc="-1">
                <a:solidFill>
                  <a:schemeClr val="tx1">
                    <a:lumMod val="75000"/>
                    <a:lumOff val="25000"/>
                  </a:schemeClr>
                </a:solidFill>
                <a:ea typeface="DejaVu Sans"/>
              </a:rPr>
            </a:br>
            <a:r>
              <a:rPr lang="ru-RU" sz="1200" b="0" strike="noStrike" spc="-1">
                <a:solidFill>
                  <a:schemeClr val="tx1">
                    <a:lumMod val="75000"/>
                    <a:lumOff val="25000"/>
                  </a:schemeClr>
                </a:solidFill>
                <a:ea typeface="DejaVu Sans"/>
              </a:rPr>
              <a:t>в среднесписочной численности </a:t>
            </a:r>
            <a:r>
              <a:rPr lang="ru-RU" sz="1200" b="1" u="sng" strike="noStrike" spc="-1">
                <a:solidFill>
                  <a:schemeClr val="tx1">
                    <a:lumMod val="75000"/>
                    <a:lumOff val="25000"/>
                  </a:schemeClr>
                </a:solidFill>
                <a:ea typeface="DejaVu Sans"/>
              </a:rPr>
              <a:t>как целые единицы</a:t>
            </a:r>
            <a:endParaRPr lang="ru-RU" sz="1200" b="0" strike="noStrike" spc="-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23" name="Группа 22"/>
          <p:cNvGrpSpPr/>
          <p:nvPr/>
        </p:nvGrpSpPr>
        <p:grpSpPr bwMode="auto">
          <a:xfrm>
            <a:off x="758281" y="5144948"/>
            <a:ext cx="6699242" cy="1482235"/>
            <a:chOff x="758281" y="5144948"/>
            <a:chExt cx="6699242" cy="1482235"/>
          </a:xfrm>
        </p:grpSpPr>
        <p:sp>
          <p:nvSpPr>
            <p:cNvPr id="9" name="TextBox 8"/>
            <p:cNvSpPr txBox="1"/>
            <p:nvPr/>
          </p:nvSpPr>
          <p:spPr bwMode="auto">
            <a:xfrm>
              <a:off x="3869011" y="5254669"/>
              <a:ext cx="3097113" cy="4062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5000"/>
                </a:lnSpc>
                <a:defRPr/>
              </a:pPr>
              <a:r>
                <a:rPr lang="ru-RU" sz="12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Количество</a:t>
              </a:r>
              <a:endParaRPr/>
            </a:p>
            <a:p>
              <a:pPr algn="ctr">
                <a:lnSpc>
                  <a:spcPct val="85000"/>
                </a:lnSpc>
                <a:defRPr/>
              </a:pPr>
              <a:r>
                <a:rPr lang="ru-RU" sz="12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отработанных часов</a:t>
              </a:r>
              <a:endParaRPr/>
            </a:p>
          </p:txBody>
        </p:sp>
        <p:sp>
          <p:nvSpPr>
            <p:cNvPr id="10" name="TextBox 9"/>
            <p:cNvSpPr txBox="1"/>
            <p:nvPr/>
          </p:nvSpPr>
          <p:spPr bwMode="auto">
            <a:xfrm>
              <a:off x="1391354" y="5487833"/>
              <a:ext cx="1295910" cy="5632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5000"/>
                </a:lnSpc>
                <a:defRPr/>
              </a:pPr>
              <a:r>
                <a:rPr lang="ru-RU" sz="12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Средняя</a:t>
              </a:r>
              <a:br>
                <a:rPr lang="ru-RU" sz="12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ru-RU" sz="12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численность </a:t>
              </a:r>
              <a:endParaRPr/>
            </a:p>
            <a:p>
              <a:pPr algn="ctr">
                <a:lnSpc>
                  <a:spcPct val="85000"/>
                </a:lnSpc>
                <a:defRPr/>
              </a:pPr>
              <a:r>
                <a:rPr lang="ru-RU" sz="12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работников</a:t>
              </a:r>
              <a:endParaRPr/>
            </a:p>
          </p:txBody>
        </p:sp>
        <p:pic>
          <p:nvPicPr>
            <p:cNvPr id="11" name="Picture 3" descr="C:\Users\P24_NotaAE\Desktop\1\ОФОРМЛЕНИЕ\2. ИКОНКИ\люди3.png"/>
            <p:cNvPicPr>
              <a:picLocks noChangeAspect="1" noChangeArrowheads="1"/>
            </p:cNvPicPr>
            <p:nvPr/>
          </p:nvPicPr>
          <p:blipFill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  <a:lum bright="15000"/>
            </a:blip>
            <a:stretch/>
          </p:blipFill>
          <p:spPr bwMode="auto">
            <a:xfrm>
              <a:off x="758281" y="5476603"/>
              <a:ext cx="606648" cy="701385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 bwMode="auto">
            <a:xfrm>
              <a:off x="3177965" y="5906987"/>
              <a:ext cx="2315246" cy="7201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lnSpc>
                  <a:spcPct val="85000"/>
                </a:lnSpc>
                <a:defRPr sz="1200" b="1">
                  <a:solidFill>
                    <a:schemeClr val="tx2"/>
                  </a:solidFill>
                </a:defRPr>
              </a:lvl1pPr>
            </a:lstStyle>
            <a:p>
              <a:pPr>
                <a:defRPr/>
              </a:pPr>
              <a:r>
                <a:rPr lang="ru-RU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Обычная продолжительность рабочего дня в организации</a:t>
              </a:r>
              <a:endParaRPr/>
            </a:p>
          </p:txBody>
        </p:sp>
        <p:sp>
          <p:nvSpPr>
            <p:cNvPr id="13" name="TextBox 12"/>
            <p:cNvSpPr txBox="1"/>
            <p:nvPr/>
          </p:nvSpPr>
          <p:spPr bwMode="auto">
            <a:xfrm>
              <a:off x="6287230" y="5926415"/>
              <a:ext cx="1170293" cy="5632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algn="ctr">
                <a:lnSpc>
                  <a:spcPct val="85000"/>
                </a:lnSpc>
                <a:defRPr sz="1200" b="1">
                  <a:solidFill>
                    <a:schemeClr val="tx2"/>
                  </a:solidFill>
                </a:defRPr>
              </a:lvl1pPr>
            </a:lstStyle>
            <a:p>
              <a:pPr>
                <a:defRPr/>
              </a:pPr>
              <a:r>
                <a:rPr lang="ru-RU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Количество </a:t>
              </a:r>
              <a:br>
                <a:rPr lang="ru-RU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ru-RU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рабочих дней</a:t>
              </a:r>
              <a:endParaRPr/>
            </a:p>
          </p:txBody>
        </p:sp>
        <p:sp>
          <p:nvSpPr>
            <p:cNvPr id="14" name="TextBox 13"/>
            <p:cNvSpPr txBox="1"/>
            <p:nvPr/>
          </p:nvSpPr>
          <p:spPr bwMode="auto">
            <a:xfrm>
              <a:off x="2713689" y="5586636"/>
              <a:ext cx="34633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ru-RU" sz="1600" b="1">
                  <a:solidFill>
                    <a:schemeClr val="accent3">
                      <a:lumMod val="50000"/>
                    </a:schemeClr>
                  </a:solidFill>
                </a:rPr>
                <a:t>=</a:t>
              </a:r>
              <a:endParaRPr/>
            </a:p>
          </p:txBody>
        </p:sp>
        <p:sp>
          <p:nvSpPr>
            <p:cNvPr id="15" name="TextBox 14"/>
            <p:cNvSpPr txBox="1"/>
            <p:nvPr/>
          </p:nvSpPr>
          <p:spPr bwMode="auto">
            <a:xfrm>
              <a:off x="5327814" y="6076938"/>
              <a:ext cx="305867" cy="30777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400" b="1">
                  <a:solidFill>
                    <a:schemeClr val="accent3">
                      <a:lumMod val="50000"/>
                    </a:schemeClr>
                  </a:solidFill>
                </a:rPr>
                <a:t>x</a:t>
              </a:r>
              <a:endParaRPr lang="ru-RU" sz="1400" b="1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  <p:pic>
          <p:nvPicPr>
            <p:cNvPr id="17" name="Picture 4" descr="C:\Users\P24_NotaAE\Desktop\1\ОФОРМЛЕНИЕ\2. ИКОНКИ\дата1.png"/>
            <p:cNvPicPr>
              <a:picLocks noChangeAspect="1" noChangeArrowheads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lum bright="15000"/>
            </a:blip>
            <a:stretch/>
          </p:blipFill>
          <p:spPr bwMode="auto">
            <a:xfrm>
              <a:off x="5840271" y="5958477"/>
              <a:ext cx="431693" cy="499108"/>
            </a:xfrm>
            <a:prstGeom prst="rect">
              <a:avLst/>
            </a:prstGeom>
            <a:noFill/>
          </p:spPr>
        </p:pic>
        <p:pic>
          <p:nvPicPr>
            <p:cNvPr id="18" name="Рисунок 17"/>
            <p:cNvPicPr>
              <a:picLocks noChangeAspect="1"/>
            </p:cNvPicPr>
            <p:nvPr/>
          </p:nvPicPr>
          <p:blipFill>
            <a:blip r:embed="rId5"/>
            <a:stretch/>
          </p:blipFill>
          <p:spPr bwMode="auto">
            <a:xfrm flipH="1">
              <a:off x="3582055" y="5144948"/>
              <a:ext cx="573912" cy="584793"/>
            </a:xfrm>
            <a:prstGeom prst="rect">
              <a:avLst/>
            </a:prstGeom>
          </p:spPr>
        </p:pic>
        <p:cxnSp>
          <p:nvCxnSpPr>
            <p:cNvPr id="22" name="Прямая соединительная линия 21"/>
            <p:cNvCxnSpPr>
              <a:cxnSpLocks/>
            </p:cNvCxnSpPr>
            <p:nvPr/>
          </p:nvCxnSpPr>
          <p:spPr bwMode="auto">
            <a:xfrm>
              <a:off x="3340648" y="5775848"/>
              <a:ext cx="3974331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 bwMode="auto">
          <a:xfrm>
            <a:off x="1178423" y="3249314"/>
            <a:ext cx="108036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400" b="1" i="1">
                <a:solidFill>
                  <a:srgbClr val="C00000"/>
                </a:solidFill>
              </a:rPr>
              <a:t>Средняя численность работников по каждой категории работников за год определяется путем суммирования  численности работников за все месяцы отчетного года и деления полученной суммы на 12</a:t>
            </a:r>
            <a:endParaRPr/>
          </a:p>
        </p:txBody>
      </p:sp>
      <p:pic>
        <p:nvPicPr>
          <p:cNvPr id="30" name="Picture 5"/>
          <p:cNvPicPr/>
          <p:nvPr/>
        </p:nvPicPr>
        <p:blipFill>
          <a:blip r:embed="rId6"/>
          <a:stretch/>
        </p:blipFill>
        <p:spPr bwMode="auto">
          <a:xfrm>
            <a:off x="342900" y="3868615"/>
            <a:ext cx="1048454" cy="1125416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/>
          <a:p>
            <a:pPr>
              <a:defRPr/>
            </a:pPr>
            <a:r>
              <a:rPr lang="ru-RU"/>
              <a:t>ФОНД НАЧИСЛЕННОЙ ЗАРАБОТНОЙ ПЛАТЫ, </a:t>
            </a:r>
            <a:br>
              <a:rPr lang="ru-RU"/>
            </a:br>
            <a:r>
              <a:rPr lang="ru-RU"/>
              <a:t>ВЫПЛАТЫ СОЦИАЛЬНОГО ХАРАКТЕРА</a:t>
            </a:r>
            <a:endParaRPr/>
          </a:p>
        </p:txBody>
      </p:sp>
      <p:grpSp>
        <p:nvGrpSpPr>
          <p:cNvPr id="7" name="Группа 6"/>
          <p:cNvGrpSpPr/>
          <p:nvPr/>
        </p:nvGrpSpPr>
        <p:grpSpPr bwMode="auto">
          <a:xfrm>
            <a:off x="280106" y="1094133"/>
            <a:ext cx="11589486" cy="2062304"/>
            <a:chOff x="280106" y="1340319"/>
            <a:chExt cx="11589486" cy="2302108"/>
          </a:xfrm>
        </p:grpSpPr>
        <p:sp>
          <p:nvSpPr>
            <p:cNvPr id="4" name="Скругленный прямоугольник 28"/>
            <p:cNvSpPr/>
            <p:nvPr/>
          </p:nvSpPr>
          <p:spPr bwMode="auto">
            <a:xfrm>
              <a:off x="4580791" y="1342017"/>
              <a:ext cx="3464170" cy="730226"/>
            </a:xfrm>
            <a:prstGeom prst="roundRect">
              <a:avLst>
                <a:gd name="adj" fmla="val 0"/>
              </a:avLst>
            </a:prstGeom>
            <a:solidFill>
              <a:schemeClr val="bg2">
                <a:lumMod val="20000"/>
                <a:lumOff val="80000"/>
                <a:alpha val="58000"/>
              </a:schemeClr>
            </a:solidFill>
            <a:ln w="22225">
              <a:gradFill>
                <a:gsLst>
                  <a:gs pos="0">
                    <a:schemeClr val="accent1"/>
                  </a:gs>
                  <a:gs pos="50000">
                    <a:schemeClr val="accent2">
                      <a:lumMod val="60000"/>
                      <a:lumOff val="40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  <a:lin ang="27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 bwMode="auto">
            <a:xfrm>
              <a:off x="5523921" y="1340319"/>
              <a:ext cx="2318817" cy="7901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14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Фонд начисленной </a:t>
              </a:r>
              <a:br>
                <a:rPr lang="ru-RU" sz="14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ru-RU" sz="14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заработной платы</a:t>
              </a:r>
              <a:endParaRPr/>
            </a:p>
            <a:p>
              <a:pPr algn="ctr">
                <a:defRPr/>
              </a:pPr>
              <a:r>
                <a:rPr lang="ru-RU" sz="1200" b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гр. 5,6,7,8 </a:t>
              </a:r>
              <a:endParaRPr/>
            </a:p>
          </p:txBody>
        </p:sp>
        <p:pic>
          <p:nvPicPr>
            <p:cNvPr id="20" name="Picture 2" descr="C:\Users\P24_NotaAE\Desktop\1\ОФОРМЛЕНИЕ\2. ИКОНКИ\финансы6.png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lum bright="15000"/>
            </a:blip>
            <a:stretch/>
          </p:blipFill>
          <p:spPr bwMode="auto">
            <a:xfrm>
              <a:off x="4712677" y="1465564"/>
              <a:ext cx="482056" cy="498327"/>
            </a:xfrm>
            <a:prstGeom prst="rect">
              <a:avLst/>
            </a:prstGeom>
            <a:noFill/>
          </p:spPr>
        </p:pic>
        <p:cxnSp>
          <p:nvCxnSpPr>
            <p:cNvPr id="29" name="Прямая соединительная линия 28"/>
            <p:cNvCxnSpPr>
              <a:cxnSpLocks/>
            </p:cNvCxnSpPr>
            <p:nvPr/>
          </p:nvCxnSpPr>
          <p:spPr bwMode="auto">
            <a:xfrm flipH="1" flipV="1">
              <a:off x="932507" y="2333834"/>
              <a:ext cx="10323767" cy="25774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Прямоугольник 24"/>
            <p:cNvSpPr/>
            <p:nvPr/>
          </p:nvSpPr>
          <p:spPr bwMode="auto">
            <a:xfrm>
              <a:off x="5122095" y="2706059"/>
              <a:ext cx="1543560" cy="92415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ru-RU" sz="12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оплата питания </a:t>
              </a:r>
              <a:br>
                <a:rPr lang="ru-RU" sz="12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ru-RU" sz="12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и проживания (систематические)</a:t>
              </a:r>
              <a:endParaRPr/>
            </a:p>
          </p:txBody>
        </p:sp>
        <p:sp>
          <p:nvSpPr>
            <p:cNvPr id="27" name="Прямоугольник 26"/>
            <p:cNvSpPr/>
            <p:nvPr/>
          </p:nvSpPr>
          <p:spPr bwMode="auto">
            <a:xfrm>
              <a:off x="6857762" y="2712516"/>
              <a:ext cx="1458381" cy="917703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5000"/>
                </a:lnSpc>
                <a:defRPr/>
              </a:pPr>
              <a:r>
                <a:rPr lang="ru-RU" sz="12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премии,</a:t>
              </a:r>
              <a:br>
                <a:rPr lang="ru-RU" sz="12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ru-RU" sz="12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единовременные поощрительные </a:t>
              </a:r>
              <a:endParaRPr/>
            </a:p>
            <a:p>
              <a:pPr algn="ctr">
                <a:lnSpc>
                  <a:spcPct val="85000"/>
                </a:lnSpc>
                <a:defRPr/>
              </a:pPr>
              <a:r>
                <a:rPr lang="ru-RU" sz="12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выплаты</a:t>
              </a:r>
              <a:endParaRPr/>
            </a:p>
          </p:txBody>
        </p:sp>
        <p:sp>
          <p:nvSpPr>
            <p:cNvPr id="33" name="Прямоугольник 32"/>
            <p:cNvSpPr/>
            <p:nvPr/>
          </p:nvSpPr>
          <p:spPr bwMode="auto">
            <a:xfrm>
              <a:off x="280106" y="2712516"/>
              <a:ext cx="1543561" cy="929911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ru-RU" sz="12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оплата труда </a:t>
              </a:r>
              <a:br>
                <a:rPr lang="ru-RU" sz="12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ru-RU" sz="12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за отработанное </a:t>
              </a:r>
              <a:br>
                <a:rPr lang="ru-RU" sz="12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ru-RU" sz="12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и неотработанное </a:t>
              </a:r>
              <a:br>
                <a:rPr lang="ru-RU" sz="12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ru-RU" sz="12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время</a:t>
              </a:r>
              <a:endParaRPr/>
            </a:p>
          </p:txBody>
        </p:sp>
        <p:sp>
          <p:nvSpPr>
            <p:cNvPr id="35" name="Прямоугольник 34"/>
            <p:cNvSpPr/>
            <p:nvPr/>
          </p:nvSpPr>
          <p:spPr bwMode="auto">
            <a:xfrm>
              <a:off x="1975260" y="2711463"/>
              <a:ext cx="1492314" cy="929911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ru-RU" sz="12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компенсационные выплаты</a:t>
              </a:r>
              <a:endParaRPr/>
            </a:p>
          </p:txBody>
        </p:sp>
        <p:sp>
          <p:nvSpPr>
            <p:cNvPr id="37" name="Прямоугольник 36"/>
            <p:cNvSpPr/>
            <p:nvPr/>
          </p:nvSpPr>
          <p:spPr bwMode="auto">
            <a:xfrm>
              <a:off x="3703757" y="2712516"/>
              <a:ext cx="1193904" cy="92415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ru-RU" sz="12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стимулирую-</a:t>
              </a:r>
              <a:r>
                <a:rPr lang="ru-RU" sz="12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щие</a:t>
              </a:r>
              <a:r>
                <a:rPr lang="ru-RU" sz="12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доплаты,</a:t>
              </a:r>
              <a:br>
                <a:rPr lang="ru-RU" sz="12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ru-RU" sz="12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надбавки</a:t>
              </a:r>
              <a:endParaRPr/>
            </a:p>
          </p:txBody>
        </p:sp>
        <p:sp>
          <p:nvSpPr>
            <p:cNvPr id="40" name="Прямоугольник 39"/>
            <p:cNvSpPr/>
            <p:nvPr/>
          </p:nvSpPr>
          <p:spPr bwMode="auto">
            <a:xfrm>
              <a:off x="10474862" y="2728092"/>
              <a:ext cx="1394730" cy="87529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ru-RU" sz="12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вознаграждение</a:t>
              </a:r>
              <a:br>
                <a:rPr lang="ru-RU" sz="18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ru-RU" sz="18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ru-RU" sz="12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по договорам ГПХ</a:t>
              </a:r>
              <a:endParaRPr/>
            </a:p>
          </p:txBody>
        </p:sp>
        <p:sp>
          <p:nvSpPr>
            <p:cNvPr id="42" name="Прямоугольник 41"/>
            <p:cNvSpPr/>
            <p:nvPr/>
          </p:nvSpPr>
          <p:spPr bwMode="auto">
            <a:xfrm>
              <a:off x="8706868" y="2711462"/>
              <a:ext cx="1500355" cy="89193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ru-RU" sz="12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оплата </a:t>
              </a:r>
              <a:br>
                <a:rPr lang="ru-RU" sz="12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</a:br>
              <a:r>
                <a:rPr lang="ru-RU" sz="12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по внутреннему совместительству</a:t>
              </a:r>
              <a:endParaRPr/>
            </a:p>
          </p:txBody>
        </p:sp>
        <p:cxnSp>
          <p:nvCxnSpPr>
            <p:cNvPr id="59" name="Прямая соединительная линия 58"/>
            <p:cNvCxnSpPr>
              <a:cxnSpLocks/>
            </p:cNvCxnSpPr>
            <p:nvPr/>
          </p:nvCxnSpPr>
          <p:spPr bwMode="auto">
            <a:xfrm flipV="1">
              <a:off x="11242036" y="2361207"/>
              <a:ext cx="0" cy="350255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Прямая соединительная линия 63"/>
            <p:cNvCxnSpPr>
              <a:cxnSpLocks/>
            </p:cNvCxnSpPr>
            <p:nvPr/>
          </p:nvCxnSpPr>
          <p:spPr bwMode="auto">
            <a:xfrm flipV="1">
              <a:off x="4388872" y="2333834"/>
              <a:ext cx="0" cy="394258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Прямая соединительная линия 64"/>
            <p:cNvCxnSpPr>
              <a:cxnSpLocks/>
            </p:cNvCxnSpPr>
            <p:nvPr/>
          </p:nvCxnSpPr>
          <p:spPr bwMode="auto">
            <a:xfrm flipV="1">
              <a:off x="6105114" y="2072243"/>
              <a:ext cx="0" cy="639219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Прямая соединительная линия 65"/>
            <p:cNvCxnSpPr>
              <a:cxnSpLocks/>
              <a:stCxn id="42" idx="0"/>
            </p:cNvCxnSpPr>
            <p:nvPr/>
          </p:nvCxnSpPr>
          <p:spPr bwMode="auto">
            <a:xfrm flipH="1" flipV="1">
              <a:off x="9452606" y="2355107"/>
              <a:ext cx="4439" cy="356356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Прямая соединительная линия 66"/>
            <p:cNvCxnSpPr>
              <a:cxnSpLocks/>
              <a:stCxn id="27" idx="0"/>
            </p:cNvCxnSpPr>
            <p:nvPr/>
          </p:nvCxnSpPr>
          <p:spPr bwMode="auto">
            <a:xfrm flipV="1">
              <a:off x="7586953" y="2355107"/>
              <a:ext cx="0" cy="357409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Прямая соединительная линия 67"/>
            <p:cNvCxnSpPr>
              <a:cxnSpLocks/>
            </p:cNvCxnSpPr>
            <p:nvPr/>
          </p:nvCxnSpPr>
          <p:spPr bwMode="auto">
            <a:xfrm flipV="1">
              <a:off x="2943367" y="2324465"/>
              <a:ext cx="0" cy="386997"/>
            </a:xfrm>
            <a:prstGeom prst="line">
              <a:avLst/>
            </a:prstGeom>
            <a:ln w="19050">
              <a:solidFill>
                <a:schemeClr val="bg2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9" name="Прямая соединительная линия 68"/>
          <p:cNvCxnSpPr>
            <a:cxnSpLocks/>
          </p:cNvCxnSpPr>
          <p:nvPr/>
        </p:nvCxnSpPr>
        <p:spPr bwMode="auto">
          <a:xfrm flipV="1">
            <a:off x="941024" y="2005378"/>
            <a:ext cx="8939" cy="390614"/>
          </a:xfrm>
          <a:prstGeom prst="line">
            <a:avLst/>
          </a:prstGeom>
          <a:ln w="19050">
            <a:solidFill>
              <a:schemeClr val="bg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 bwMode="auto">
          <a:xfrm>
            <a:off x="9409521" y="1106690"/>
            <a:ext cx="2530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200" i="1">
                <a:solidFill>
                  <a:schemeClr val="tx1">
                    <a:lumMod val="75000"/>
                    <a:lumOff val="25000"/>
                  </a:schemeClr>
                </a:solidFill>
              </a:rPr>
              <a:t>Нарастающим итогом,</a:t>
            </a:r>
            <a:br>
              <a:rPr lang="ru-RU" sz="1200" i="1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200" i="1">
                <a:solidFill>
                  <a:schemeClr val="tx1">
                    <a:lumMod val="75000"/>
                    <a:lumOff val="25000"/>
                  </a:schemeClr>
                </a:solidFill>
              </a:rPr>
              <a:t>за период с начала года, </a:t>
            </a:r>
            <a:endParaRPr/>
          </a:p>
          <a:p>
            <a:pPr>
              <a:defRPr/>
            </a:pPr>
            <a:r>
              <a:rPr lang="ru-RU" sz="1200" b="1" i="1">
                <a:solidFill>
                  <a:schemeClr val="tx1">
                    <a:lumMod val="75000"/>
                    <a:lumOff val="25000"/>
                  </a:schemeClr>
                </a:solidFill>
              </a:rPr>
              <a:t>тыс. рублей </a:t>
            </a:r>
            <a:endParaRPr/>
          </a:p>
        </p:txBody>
      </p:sp>
      <p:sp>
        <p:nvSpPr>
          <p:cNvPr id="8" name="TextBox 7"/>
          <p:cNvSpPr txBox="1"/>
          <p:nvPr/>
        </p:nvSpPr>
        <p:spPr bwMode="auto">
          <a:xfrm>
            <a:off x="985659" y="5981026"/>
            <a:ext cx="11077387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550" b="1" i="1">
                <a:solidFill>
                  <a:srgbClr val="C00000"/>
                </a:solidFill>
                <a:latin typeface="Times New Roman"/>
                <a:ea typeface="Times New Roman"/>
              </a:rPr>
              <a:t>Данные о численности и фонде заработной платы председателей СНТ, ТСЖ, ТСН отражаются в соответствующих графах формы в зависимости от того, какой договор (трудовой или гражданско-правового характера) с ними заключен. </a:t>
            </a:r>
            <a:endParaRPr lang="ru-RU" sz="1550" b="1" i="1">
              <a:solidFill>
                <a:srgbClr val="C00000"/>
              </a:solidFill>
            </a:endParaRPr>
          </a:p>
        </p:txBody>
      </p:sp>
      <p:sp>
        <p:nvSpPr>
          <p:cNvPr id="14" name="Прямоугольник: скругленные углы 13"/>
          <p:cNvSpPr/>
          <p:nvPr/>
        </p:nvSpPr>
        <p:spPr bwMode="auto">
          <a:xfrm>
            <a:off x="5055578" y="3434497"/>
            <a:ext cx="6814014" cy="2315858"/>
          </a:xfrm>
          <a:prstGeom prst="roundRect">
            <a:avLst>
              <a:gd name="adj" fmla="val 16667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rtlCol="0" anchor="ctr"/>
          <a:lstStyle/>
          <a:p>
            <a:pPr algn="ctr">
              <a:defRPr/>
            </a:pPr>
            <a:r>
              <a:rPr lang="ru-RU" sz="1400">
                <a:solidFill>
                  <a:schemeClr val="tx1">
                    <a:lumMod val="75000"/>
                    <a:lumOff val="25000"/>
                  </a:schemeClr>
                </a:solidFill>
              </a:rPr>
              <a:t>В фонд оплаты труда  и выплаты социального характера</a:t>
            </a:r>
            <a:endParaRPr/>
          </a:p>
          <a:p>
            <a:pPr algn="ctr">
              <a:spcAft>
                <a:spcPts val="1200"/>
              </a:spcAft>
              <a:defRPr/>
            </a:pPr>
            <a:r>
              <a:rPr lang="ru-RU" sz="1400" b="1">
                <a:solidFill>
                  <a:srgbClr val="C00000"/>
                </a:solidFill>
              </a:rPr>
              <a:t>НЕ ВКЛЮЧАЮТСЯ:</a:t>
            </a:r>
            <a:endParaRPr/>
          </a:p>
          <a:p>
            <a:pPr marL="285750" indent="-285750">
              <a:spcAft>
                <a:spcPts val="600"/>
              </a:spcAft>
              <a:buFontTx/>
              <a:buChar char="-"/>
              <a:defRPr/>
            </a:pPr>
            <a:r>
              <a:rPr lang="ru-RU" sz="1200">
                <a:solidFill>
                  <a:schemeClr val="tx1">
                    <a:lumMod val="75000"/>
                    <a:lumOff val="25000"/>
                  </a:schemeClr>
                </a:solidFill>
                <a:ea typeface="Times New Roman"/>
              </a:rPr>
              <a:t>пособия и другие выплаты за счет средств государственных внебюджетных фондов, в частности, пособия по временной нетрудоспособности, по беременности и родам, при рождении ребенка, по уходу за ребенком;</a:t>
            </a:r>
            <a:br>
              <a:rPr lang="ru-RU" sz="1200">
                <a:solidFill>
                  <a:schemeClr val="tx1">
                    <a:lumMod val="75000"/>
                    <a:lumOff val="25000"/>
                  </a:schemeClr>
                </a:solidFill>
                <a:ea typeface="Times New Roman"/>
              </a:rPr>
            </a:br>
            <a:r>
              <a:rPr lang="ru-RU" sz="1200">
                <a:solidFill>
                  <a:schemeClr val="tx1">
                    <a:lumMod val="75000"/>
                    <a:lumOff val="25000"/>
                  </a:schemeClr>
                </a:solidFill>
                <a:ea typeface="Times New Roman"/>
              </a:rPr>
              <a:t>- оплата санаторно-курортного лечения </a:t>
            </a:r>
            <a:br>
              <a:rPr lang="ru-RU" sz="1200">
                <a:solidFill>
                  <a:schemeClr val="tx1">
                    <a:lumMod val="75000"/>
                    <a:lumOff val="25000"/>
                  </a:schemeClr>
                </a:solidFill>
                <a:ea typeface="Times New Roman"/>
              </a:rPr>
            </a:br>
            <a:r>
              <a:rPr lang="ru-RU" sz="1200">
                <a:solidFill>
                  <a:schemeClr val="tx1">
                    <a:lumMod val="75000"/>
                    <a:lumOff val="25000"/>
                  </a:schemeClr>
                </a:solidFill>
                <a:ea typeface="Times New Roman"/>
              </a:rPr>
              <a:t>и оздоровления работников, их семей;</a:t>
            </a:r>
            <a:endParaRPr/>
          </a:p>
          <a:p>
            <a:pPr marL="285750" indent="-285750">
              <a:buFontTx/>
              <a:buChar char="-"/>
              <a:defRPr/>
            </a:pPr>
            <a:r>
              <a:rPr lang="ru-RU" sz="1200">
                <a:solidFill>
                  <a:schemeClr val="tx1">
                    <a:lumMod val="75000"/>
                    <a:lumOff val="25000"/>
                  </a:schemeClr>
                </a:solidFill>
                <a:ea typeface="Times New Roman"/>
              </a:rPr>
              <a:t>страховые выплаты по обязательному социальному страхованию от несчастных случаев на производстве и профессиональных заболеваний; </a:t>
            </a:r>
            <a:endParaRPr/>
          </a:p>
          <a:p>
            <a:pPr marL="285750" indent="-285750">
              <a:buFontTx/>
              <a:buChar char="-"/>
              <a:defRPr/>
            </a:pPr>
            <a:r>
              <a:rPr lang="ru-RU" sz="1200">
                <a:solidFill>
                  <a:schemeClr val="tx1">
                    <a:lumMod val="75000"/>
                    <a:lumOff val="25000"/>
                  </a:schemeClr>
                </a:solidFill>
                <a:ea typeface="Times New Roman"/>
              </a:rPr>
              <a:t>суммы пособий по временной нетрудоспособности, выплачиваемые за счет средств организации в соответствии с законодательством РФ, в том числе за первые три дня временной нетрудоспособности, </a:t>
            </a:r>
            <a:r>
              <a:rPr lang="ru-RU" sz="1200">
                <a:solidFill>
                  <a:schemeClr val="tx1">
                    <a:lumMod val="75000"/>
                    <a:lumOff val="25000"/>
                  </a:schemeClr>
                </a:solidFill>
                <a:ea typeface="Times New Roman"/>
              </a:rPr>
              <a:t>и др.</a:t>
            </a:r>
            <a:endParaRPr lang="ru-RU" sz="1200">
              <a:solidFill>
                <a:schemeClr val="tx1">
                  <a:lumMod val="75000"/>
                  <a:lumOff val="25000"/>
                </a:schemeClr>
              </a:solidFill>
              <a:ea typeface="Times New Roman"/>
            </a:endParaRPr>
          </a:p>
        </p:txBody>
      </p:sp>
      <p:sp>
        <p:nvSpPr>
          <p:cNvPr id="15" name="Прямоугольник: скругленные углы 14"/>
          <p:cNvSpPr/>
          <p:nvPr/>
        </p:nvSpPr>
        <p:spPr bwMode="auto">
          <a:xfrm>
            <a:off x="280106" y="3387108"/>
            <a:ext cx="4258383" cy="2363247"/>
          </a:xfrm>
          <a:prstGeom prst="roundRect">
            <a:avLst>
              <a:gd name="adj" fmla="val 16667"/>
            </a:avLst>
          </a:prstGeom>
          <a:solidFill>
            <a:srgbClr val="D2EED7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400" b="1">
                <a:solidFill>
                  <a:schemeClr val="tx1">
                    <a:lumMod val="75000"/>
                    <a:lumOff val="25000"/>
                  </a:schemeClr>
                </a:solidFill>
              </a:rPr>
              <a:t>Выплаты социального характера </a:t>
            </a:r>
            <a:endParaRPr/>
          </a:p>
          <a:p>
            <a:pPr algn="ctr">
              <a:defRPr/>
            </a:pPr>
            <a:r>
              <a:rPr lang="ru-RU" sz="1400" b="1">
                <a:solidFill>
                  <a:schemeClr val="tx1">
                    <a:lumMod val="75000"/>
                    <a:lumOff val="25000"/>
                  </a:schemeClr>
                </a:solidFill>
              </a:rPr>
              <a:t>(графа 9)</a:t>
            </a:r>
            <a:endParaRPr/>
          </a:p>
          <a:p>
            <a:pPr algn="just">
              <a:spcBef>
                <a:spcPts val="1200"/>
              </a:spcBef>
              <a:defRPr/>
            </a:pPr>
            <a:r>
              <a:rPr lang="ru-RU" sz="1200">
                <a:solidFill>
                  <a:schemeClr val="tx1">
                    <a:lumMod val="75000"/>
                    <a:lumOff val="25000"/>
                  </a:schemeClr>
                </a:solidFill>
              </a:rPr>
              <a:t>суммы средств, связанные с предоставленными работникам социальными льготами, в частности:</a:t>
            </a:r>
            <a:endParaRPr/>
          </a:p>
          <a:p>
            <a:pPr indent="-171450" algn="just">
              <a:buFontTx/>
              <a:buChar char="-"/>
              <a:defRPr/>
            </a:pPr>
            <a:r>
              <a:rPr lang="ru-RU" sz="1200">
                <a:solidFill>
                  <a:schemeClr val="tx1">
                    <a:lumMod val="75000"/>
                    <a:lumOff val="25000"/>
                  </a:schemeClr>
                </a:solidFill>
              </a:rPr>
              <a:t>.на лечение, отдых, проезд, трудоустройство;</a:t>
            </a:r>
            <a:endParaRPr/>
          </a:p>
          <a:p>
            <a:pPr indent="-171450" algn="just">
              <a:buFontTx/>
              <a:buChar char="-"/>
              <a:defRPr/>
            </a:pPr>
            <a:r>
              <a:rPr lang="ru-RU" sz="1200">
                <a:solidFill>
                  <a:schemeClr val="tx1">
                    <a:lumMod val="75000"/>
                    <a:lumOff val="25000"/>
                  </a:schemeClr>
                </a:solidFill>
              </a:rPr>
              <a:t> материальной помощи, предоставленной отдельным работникам по семейным обстоятельствам;</a:t>
            </a:r>
            <a:endParaRPr/>
          </a:p>
          <a:p>
            <a:pPr indent="-171450" algn="just">
              <a:buFontTx/>
              <a:buChar char="-"/>
              <a:defRPr/>
            </a:pPr>
            <a:r>
              <a:rPr lang="ru-RU" sz="1200">
                <a:solidFill>
                  <a:schemeClr val="tx1">
                    <a:lumMod val="75000"/>
                    <a:lumOff val="25000"/>
                  </a:schemeClr>
                </a:solidFill>
              </a:rPr>
              <a:t>-оплата (компенсация) занятий спортом в клубах </a:t>
            </a:r>
            <a:br>
              <a:rPr lang="ru-RU" sz="120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200">
                <a:solidFill>
                  <a:schemeClr val="tx1">
                    <a:lumMod val="75000"/>
                    <a:lumOff val="25000"/>
                  </a:schemeClr>
                </a:solidFill>
              </a:rPr>
              <a:t>и секциях, </a:t>
            </a:r>
            <a:endParaRPr/>
          </a:p>
          <a:p>
            <a:pPr indent="-171450" algn="just">
              <a:buFontTx/>
              <a:buChar char="-"/>
              <a:defRPr/>
            </a:pPr>
            <a:r>
              <a:rPr lang="ru-RU" sz="1200">
                <a:solidFill>
                  <a:schemeClr val="tx1">
                    <a:lumMod val="75000"/>
                    <a:lumOff val="25000"/>
                  </a:schemeClr>
                </a:solidFill>
              </a:rPr>
              <a:t>и другие подобные расходы.</a:t>
            </a:r>
            <a:endParaRPr/>
          </a:p>
        </p:txBody>
      </p:sp>
      <p:pic>
        <p:nvPicPr>
          <p:cNvPr id="17" name="Picture 5"/>
          <p:cNvPicPr/>
          <p:nvPr/>
        </p:nvPicPr>
        <p:blipFill>
          <a:blip r:embed="rId3"/>
          <a:stretch/>
        </p:blipFill>
        <p:spPr bwMode="auto">
          <a:xfrm>
            <a:off x="280106" y="5900152"/>
            <a:ext cx="705553" cy="746522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Информационные слайды">
  <a:themeElements>
    <a:clrScheme name="Другая 1">
      <a:dk1>
        <a:srgbClr val="282A2E"/>
      </a:dk1>
      <a:lt1>
        <a:srgbClr val="FFFFFF"/>
      </a:lt1>
      <a:dk2>
        <a:srgbClr val="838383"/>
      </a:dk2>
      <a:lt2>
        <a:srgbClr val="BFBFBF"/>
      </a:lt2>
      <a:accent1>
        <a:srgbClr val="363194"/>
      </a:accent1>
      <a:accent2>
        <a:srgbClr val="E36846"/>
      </a:accent2>
      <a:accent3>
        <a:srgbClr val="346FC2"/>
      </a:accent3>
      <a:accent4>
        <a:srgbClr val="46AA98"/>
      </a:accent4>
      <a:accent5>
        <a:srgbClr val="7DBBFC"/>
      </a:accent5>
      <a:accent6>
        <a:srgbClr val="FFA970"/>
      </a:accent6>
      <a:hlink>
        <a:srgbClr val="7DBBFC"/>
      </a:hlink>
      <a:folHlink>
        <a:srgbClr val="838383"/>
      </a:folHlink>
    </a:clrScheme>
    <a:fontScheme name="Arial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Р7-Офис/7.4.0.340</Application>
  <DocSecurity>0</DocSecurity>
  <PresentationFormat>Широкоэкранный</PresentationFormat>
  <Paragraphs>0</Paragraphs>
  <Slides>9</Slides>
  <Notes>9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subject/>
  <dc:creator>Токарева Екатерина Дмитриевна</dc:creator>
  <cp:keywords/>
  <dc:description/>
  <dc:identifier/>
  <dc:language/>
  <cp:lastModifiedBy/>
  <cp:revision>92</cp:revision>
  <dcterms:created xsi:type="dcterms:W3CDTF">2023-12-06T11:24:07Z</dcterms:created>
  <dcterms:modified xsi:type="dcterms:W3CDTF">2024-04-24T09:57:11Z</dcterms:modified>
  <cp:category/>
  <cp:contentStatus/>
  <cp:version/>
</cp:coreProperties>
</file>