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18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  <p:sldMasterId id="2147483652" r:id="rId2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77" d="100"/>
          <a:sy n="77" d="100"/>
        </p:scale>
        <p:origin x="-883" y="-182"/>
      </p:cViewPr>
      <p:guideLst>
        <p:guide pos="3029" orient="horz"/>
        <p:guide pos="768" orient="horz"/>
        <p:guide pos="3660" orient="horz"/>
        <p:guide pos="3140"/>
        <p:guide pos="7416"/>
        <p:guide pos="456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theme" Target="theme/theme1.xml"/><Relationship Id="rId4" Type="http://schemas.openxmlformats.org/officeDocument/2006/relationships/theme" Target="theme/theme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presProps" Target="presProps.xml" /><Relationship Id="rId15" Type="http://schemas.openxmlformats.org/officeDocument/2006/relationships/tableStyles" Target="tableStyles.xml" /><Relationship Id="rId1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Дата 3"/>
          <p:cNvSpPr txBox="1"/>
          <p:nvPr userDrawn="1"/>
        </p:nvSpPr>
        <p:spPr bwMode="auto">
          <a:xfrm>
            <a:off x="923517" y="5834925"/>
            <a:ext cx="9747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ctr" defTabSz="914400">
              <a:defRPr lang="ru-RU" sz="1200" b="1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>
              <a:solidFill>
                <a:srgbClr val="363194"/>
              </a:solidFill>
              <a:latin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925438" y="3267945"/>
            <a:ext cx="6611568" cy="3651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/>
          </a:p>
        </p:txBody>
      </p:sp>
      <p:sp>
        <p:nvSpPr>
          <p:cNvPr id="9" name="Заголовок 8"/>
          <p:cNvSpPr>
            <a:spLocks noGrp="1"/>
          </p:cNvSpPr>
          <p:nvPr>
            <p:ph type="title" hasCustomPrompt="1"/>
          </p:nvPr>
        </p:nvSpPr>
        <p:spPr bwMode="auto">
          <a:xfrm>
            <a:off x="914725" y="2829798"/>
            <a:ext cx="6611568" cy="566594"/>
          </a:xfrm>
          <a:prstGeom prst="rect">
            <a:avLst/>
          </a:prstGeom>
        </p:spPr>
        <p:txBody>
          <a:bodyPr/>
          <a:lstStyle>
            <a:lvl1pPr>
              <a:defRPr sz="28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 bwMode="auto">
          <a:xfrm>
            <a:off x="936961" y="5802435"/>
            <a:ext cx="100614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6066E51-5F4A-43E2-A6C2-84789929AB13}" type="datetimeFigureOut">
              <a:rPr lang="ru-RU"/>
              <a:t/>
            </a:fld>
            <a:endParaRPr lang="ru-RU"/>
          </a:p>
        </p:txBody>
      </p:sp>
      <p:sp>
        <p:nvSpPr>
          <p:cNvPr id="26" name="Нижний колонтитул 25"/>
          <p:cNvSpPr>
            <a:spLocks noGrp="1"/>
          </p:cNvSpPr>
          <p:nvPr>
            <p:ph type="ftr" sz="quarter" idx="11"/>
          </p:nvPr>
        </p:nvSpPr>
        <p:spPr bwMode="auto">
          <a:xfrm>
            <a:off x="2051540" y="5802434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Два изображения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3838575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7308368" y="1852612"/>
            <a:ext cx="5252600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1" y="1852612"/>
            <a:ext cx="2624552" cy="3609976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ри изображения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4572500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Рисунок 11"/>
          <p:cNvSpPr>
            <a:spLocks noGrp="1"/>
          </p:cNvSpPr>
          <p:nvPr>
            <p:ph type="pic" sz="quarter" idx="14"/>
          </p:nvPr>
        </p:nvSpPr>
        <p:spPr bwMode="auto">
          <a:xfrm>
            <a:off x="1102707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зображение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12"/>
          </p:nvPr>
        </p:nvSpPr>
        <p:spPr bwMode="auto">
          <a:xfrm>
            <a:off x="599661" y="1285733"/>
            <a:ext cx="11136244" cy="44532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/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599661" y="1119498"/>
            <a:ext cx="3932237" cy="4741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7" name="Рисунок 16"/>
          <p:cNvSpPr>
            <a:spLocks noGrp="1"/>
          </p:cNvSpPr>
          <p:nvPr>
            <p:ph type="pic" sz="quarter" idx="12"/>
          </p:nvPr>
        </p:nvSpPr>
        <p:spPr bwMode="auto">
          <a:xfrm>
            <a:off x="5018088" y="1119499"/>
            <a:ext cx="6718300" cy="4741551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График и описа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Диаграмма 11"/>
          <p:cNvSpPr>
            <a:spLocks noGrp="1"/>
          </p:cNvSpPr>
          <p:nvPr>
            <p:ph type="chart" sz="quarter" idx="12"/>
          </p:nvPr>
        </p:nvSpPr>
        <p:spPr bwMode="auto">
          <a:xfrm>
            <a:off x="600075" y="1255713"/>
            <a:ext cx="7177088" cy="447833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8186738" y="1255713"/>
            <a:ext cx="3549650" cy="447833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7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962452" y="1309026"/>
            <a:ext cx="4600230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962452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583029" y="1309026"/>
            <a:ext cx="4626801" cy="64282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3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9" name="Объект 3"/>
          <p:cNvSpPr>
            <a:spLocks noGrp="1"/>
          </p:cNvSpPr>
          <p:nvPr>
            <p:ph sz="half" idx="12"/>
          </p:nvPr>
        </p:nvSpPr>
        <p:spPr bwMode="auto">
          <a:xfrm>
            <a:off x="6596314" y="1951848"/>
            <a:ext cx="4600230" cy="3684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4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4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9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Цита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2863098" y="2148277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5512259" y="2373142"/>
            <a:ext cx="3814428" cy="213577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8" name="Текст 13"/>
          <p:cNvSpPr>
            <a:spLocks noGrp="1"/>
          </p:cNvSpPr>
          <p:nvPr>
            <p:ph type="body" sz="quarter" idx="16"/>
          </p:nvPr>
        </p:nvSpPr>
        <p:spPr bwMode="auto">
          <a:xfrm>
            <a:off x="2863098" y="3878662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Две цитаты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1539625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3"/>
          </p:nvPr>
        </p:nvSpPr>
        <p:spPr bwMode="auto">
          <a:xfrm>
            <a:off x="2117141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5"/>
          </p:nvPr>
        </p:nvSpPr>
        <p:spPr bwMode="auto">
          <a:xfrm>
            <a:off x="7127394" y="3429000"/>
            <a:ext cx="2217821" cy="193675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8" name="Текст 13"/>
          <p:cNvSpPr>
            <a:spLocks noGrp="1"/>
          </p:cNvSpPr>
          <p:nvPr>
            <p:ph type="body" sz="quarter" idx="16"/>
          </p:nvPr>
        </p:nvSpPr>
        <p:spPr bwMode="auto">
          <a:xfrm>
            <a:off x="3337177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20" name="Рисунок 11"/>
          <p:cNvSpPr>
            <a:spLocks noGrp="1"/>
          </p:cNvSpPr>
          <p:nvPr>
            <p:ph type="pic" sz="quarter" idx="17"/>
          </p:nvPr>
        </p:nvSpPr>
        <p:spPr bwMode="auto">
          <a:xfrm>
            <a:off x="6549878" y="1383485"/>
            <a:ext cx="1443539" cy="1443539"/>
          </a:xfrm>
          <a:prstGeom prst="ellipse">
            <a:avLst/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Текст 13"/>
          <p:cNvSpPr>
            <a:spLocks noGrp="1"/>
          </p:cNvSpPr>
          <p:nvPr>
            <p:ph type="body" sz="quarter" idx="18"/>
          </p:nvPr>
        </p:nvSpPr>
        <p:spPr bwMode="auto">
          <a:xfrm>
            <a:off x="8347430" y="1751993"/>
            <a:ext cx="2016876" cy="6302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200" b="1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устой слайд с заголовком и колонтитул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5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Содержание">
    <p:bg>
      <p:bgPr shadeToTitle="0">
        <a:solidFill>
          <a:srgbClr val="363194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/>
          <p:nvPr userDrawn="1"/>
        </p:nvSpPr>
        <p:spPr bwMode="auto">
          <a:xfrm>
            <a:off x="2890077" y="705115"/>
            <a:ext cx="9518374" cy="10149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>
              <a:lnSpc>
                <a:spcPct val="90000"/>
              </a:lnSpc>
              <a:spcBef>
                <a:spcPts val="0"/>
              </a:spcBef>
              <a:buNone/>
              <a:defRPr sz="2400" b="1">
                <a:solidFill>
                  <a:srgbClr val="363194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>
                <a:solidFill>
                  <a:srgbClr val="7DBBFC"/>
                </a:solidFill>
              </a:rPr>
              <a:t>СОДЕРЖАНИЕ</a:t>
            </a:r>
            <a:endParaRPr/>
          </a:p>
        </p:txBody>
      </p:sp>
      <p:sp>
        <p:nvSpPr>
          <p:cNvPr id="12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Пустой слайд с заголовком и колонтитул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pic>
        <p:nvPicPr>
          <p:cNvPr id="2" name="object 12"/>
          <p:cNvPicPr/>
          <p:nvPr userDrawn="1"/>
        </p:nvPicPr>
        <p:blipFill>
          <a:blip r:embed="rId2"/>
          <a:stretch/>
        </p:blipFill>
        <p:spPr bwMode="auto">
          <a:xfrm>
            <a:off x="10673696" y="499634"/>
            <a:ext cx="1062209" cy="149082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1" y="397564"/>
            <a:ext cx="951837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120158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Плашка с текс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" name="Прямоугольник: скругленные углы 14"/>
          <p:cNvSpPr/>
          <p:nvPr userDrawn="1"/>
        </p:nvSpPr>
        <p:spPr bwMode="auto">
          <a:xfrm>
            <a:off x="8209723" y="1253330"/>
            <a:ext cx="3526184" cy="4690269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14019" y="1253330"/>
            <a:ext cx="6939720" cy="469026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520045" y="1546320"/>
            <a:ext cx="2905539" cy="40583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1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7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Две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>
              <a:solidFill>
                <a:srgbClr val="7DBBFC"/>
              </a:solidFill>
            </a:endParaRPr>
          </a:p>
        </p:txBody>
      </p:sp>
      <p:sp>
        <p:nvSpPr>
          <p:cNvPr id="3" name="Прямоугольник: скругленные углы 2"/>
          <p:cNvSpPr/>
          <p:nvPr userDrawn="1"/>
        </p:nvSpPr>
        <p:spPr bwMode="auto">
          <a:xfrm>
            <a:off x="983967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Прямоугольник: скругленные углы 3"/>
          <p:cNvSpPr/>
          <p:nvPr userDrawn="1"/>
        </p:nvSpPr>
        <p:spPr bwMode="auto">
          <a:xfrm>
            <a:off x="6406498" y="1850660"/>
            <a:ext cx="4801536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1222048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4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1222046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6" name="Текст 28"/>
          <p:cNvSpPr>
            <a:spLocks noGrp="1"/>
          </p:cNvSpPr>
          <p:nvPr>
            <p:ph type="body" sz="quarter" idx="19"/>
          </p:nvPr>
        </p:nvSpPr>
        <p:spPr bwMode="auto">
          <a:xfrm>
            <a:off x="6702409" y="2864661"/>
            <a:ext cx="4267543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17" name="Текст 28"/>
          <p:cNvSpPr>
            <a:spLocks noGrp="1"/>
          </p:cNvSpPr>
          <p:nvPr>
            <p:ph type="body" sz="quarter" idx="20" hasCustomPrompt="1"/>
          </p:nvPr>
        </p:nvSpPr>
        <p:spPr bwMode="auto">
          <a:xfrm>
            <a:off x="6702408" y="2111505"/>
            <a:ext cx="4267543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5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10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Три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0" name="Прямоугольник: скругленные углы 19"/>
          <p:cNvSpPr/>
          <p:nvPr userDrawn="1"/>
        </p:nvSpPr>
        <p:spPr bwMode="auto">
          <a:xfrm>
            <a:off x="749501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: скругленные углы 21"/>
          <p:cNvSpPr/>
          <p:nvPr userDrawn="1"/>
        </p:nvSpPr>
        <p:spPr bwMode="auto">
          <a:xfrm>
            <a:off x="4539973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: скругленные углы 23"/>
          <p:cNvSpPr/>
          <p:nvPr userDrawn="1"/>
        </p:nvSpPr>
        <p:spPr bwMode="auto">
          <a:xfrm>
            <a:off x="8330445" y="1850660"/>
            <a:ext cx="3255621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 bwMode="auto">
          <a:xfrm>
            <a:off x="1137473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0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4927945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1" name="Текст 28"/>
          <p:cNvSpPr>
            <a:spLocks noGrp="1"/>
          </p:cNvSpPr>
          <p:nvPr>
            <p:ph type="body" sz="quarter" idx="16"/>
          </p:nvPr>
        </p:nvSpPr>
        <p:spPr bwMode="auto">
          <a:xfrm>
            <a:off x="8728357" y="2864661"/>
            <a:ext cx="2479675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2" name="Текст 28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1137472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3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4927944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4" name="Текст 28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8728356" y="2111505"/>
            <a:ext cx="2479675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1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Четыре плашки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0" name="Прямоугольник: скругленные углы 19"/>
          <p:cNvSpPr/>
          <p:nvPr userDrawn="1"/>
        </p:nvSpPr>
        <p:spPr bwMode="auto">
          <a:xfrm>
            <a:off x="693544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9D8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: скругленные углы 21"/>
          <p:cNvSpPr/>
          <p:nvPr userDrawn="1"/>
        </p:nvSpPr>
        <p:spPr bwMode="auto">
          <a:xfrm>
            <a:off x="3510327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CFE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: скругленные углы 23"/>
          <p:cNvSpPr/>
          <p:nvPr userDrawn="1"/>
        </p:nvSpPr>
        <p:spPr bwMode="auto">
          <a:xfrm>
            <a:off x="6321330" y="1924461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14"/>
          </p:nvPr>
        </p:nvSpPr>
        <p:spPr bwMode="auto">
          <a:xfrm>
            <a:off x="977847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0" name="Текст 28"/>
          <p:cNvSpPr>
            <a:spLocks noGrp="1"/>
          </p:cNvSpPr>
          <p:nvPr>
            <p:ph type="body" sz="quarter" idx="15"/>
          </p:nvPr>
        </p:nvSpPr>
        <p:spPr bwMode="auto">
          <a:xfrm>
            <a:off x="3794630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1" name="Текст 28"/>
          <p:cNvSpPr>
            <a:spLocks noGrp="1"/>
          </p:cNvSpPr>
          <p:nvPr>
            <p:ph type="body" sz="quarter" idx="16"/>
          </p:nvPr>
        </p:nvSpPr>
        <p:spPr bwMode="auto">
          <a:xfrm>
            <a:off x="6605633" y="2938462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2" name="Текст 28"/>
          <p:cNvSpPr>
            <a:spLocks noGrp="1"/>
          </p:cNvSpPr>
          <p:nvPr>
            <p:ph type="body" sz="quarter" idx="17" hasCustomPrompt="1"/>
          </p:nvPr>
        </p:nvSpPr>
        <p:spPr bwMode="auto">
          <a:xfrm>
            <a:off x="977847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3" name="Текст 28"/>
          <p:cNvSpPr>
            <a:spLocks noGrp="1"/>
          </p:cNvSpPr>
          <p:nvPr>
            <p:ph type="body" sz="quarter" idx="18" hasCustomPrompt="1"/>
          </p:nvPr>
        </p:nvSpPr>
        <p:spPr bwMode="auto">
          <a:xfrm>
            <a:off x="3794630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34" name="Текст 28"/>
          <p:cNvSpPr>
            <a:spLocks noGrp="1"/>
          </p:cNvSpPr>
          <p:nvPr>
            <p:ph type="body" sz="quarter" idx="19" hasCustomPrompt="1"/>
          </p:nvPr>
        </p:nvSpPr>
        <p:spPr bwMode="auto">
          <a:xfrm>
            <a:off x="6605633" y="2185306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2" name="Прямоугольник: скругленные углы 1"/>
          <p:cNvSpPr/>
          <p:nvPr userDrawn="1"/>
        </p:nvSpPr>
        <p:spPr bwMode="auto">
          <a:xfrm>
            <a:off x="9132333" y="1940127"/>
            <a:ext cx="2385682" cy="3225614"/>
          </a:xfrm>
          <a:prstGeom prst="roundRect">
            <a:avLst>
              <a:gd name="adj" fmla="val 2574"/>
            </a:avLst>
          </a:prstGeom>
          <a:solidFill>
            <a:srgbClr val="D3F5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Текст 28"/>
          <p:cNvSpPr>
            <a:spLocks noGrp="1"/>
          </p:cNvSpPr>
          <p:nvPr>
            <p:ph type="body" sz="quarter" idx="20"/>
          </p:nvPr>
        </p:nvSpPr>
        <p:spPr bwMode="auto">
          <a:xfrm>
            <a:off x="9416636" y="2954128"/>
            <a:ext cx="1817077" cy="18589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Текст 28"/>
          <p:cNvSpPr>
            <a:spLocks noGrp="1"/>
          </p:cNvSpPr>
          <p:nvPr>
            <p:ph type="body" sz="quarter" idx="21" hasCustomPrompt="1"/>
          </p:nvPr>
        </p:nvSpPr>
        <p:spPr bwMode="auto">
          <a:xfrm>
            <a:off x="9416636" y="2200972"/>
            <a:ext cx="1817077" cy="400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Tx/>
              <a:buNone/>
              <a:defRPr sz="1800" b="1">
                <a:solidFill>
                  <a:srgbClr val="363194"/>
                </a:solidFill>
              </a:defRPr>
            </a:lvl1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  <p:sp>
        <p:nvSpPr>
          <p:cNvPr id="14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10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3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зображение с текстом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" name="Рисунок 11"/>
          <p:cNvSpPr>
            <a:spLocks noGrp="1"/>
          </p:cNvSpPr>
          <p:nvPr>
            <p:ph type="pic" sz="quarter" idx="13"/>
          </p:nvPr>
        </p:nvSpPr>
        <p:spPr bwMode="auto">
          <a:xfrm>
            <a:off x="8042293" y="1852613"/>
            <a:ext cx="3055938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0" y="1852612"/>
            <a:ext cx="7064455" cy="36099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Font typeface="Arial"/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3" name="Номер слайда 4"/>
          <p:cNvSpPr txBox="1"/>
          <p:nvPr userDrawn="1"/>
        </p:nvSpPr>
        <p:spPr bwMode="auto">
          <a:xfrm>
            <a:off x="9328642" y="64482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>
              <a:defRPr lang="ru-RU" sz="14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06CA5A-69F8-4550-98E0-63AB887DEF64}" type="slidenum">
              <a:rPr lang="ru-RU" b="1">
                <a:solidFill>
                  <a:srgbClr val="7DBBFC"/>
                </a:solidFill>
              </a:rPr>
              <a:t/>
            </a:fld>
            <a:endParaRPr lang="ru-RU" b="1">
              <a:solidFill>
                <a:srgbClr val="7DBBFC"/>
              </a:solidFill>
            </a:endParaRPr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5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9" name="Текст 7"/>
          <p:cNvSpPr>
            <a:spLocks noGrp="1"/>
          </p:cNvSpPr>
          <p:nvPr>
            <p:ph type="body" sz="quarter" idx="12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Изображение с текстом_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bject 13"/>
          <p:cNvSpPr/>
          <p:nvPr userDrawn="1"/>
        </p:nvSpPr>
        <p:spPr bwMode="auto">
          <a:xfrm>
            <a:off x="0" y="543051"/>
            <a:ext cx="417443" cy="87382"/>
          </a:xfrm>
          <a:custGeom>
            <a:avLst/>
            <a:gdLst/>
            <a:ahLst/>
            <a:cxnLst/>
            <a:rect l="l" t="t" r="r" b="b"/>
            <a:pathLst>
              <a:path w="571500" h="76200" fill="norm" stroke="1" extrusionOk="0">
                <a:moveTo>
                  <a:pt x="571500" y="0"/>
                </a:moveTo>
                <a:lnTo>
                  <a:pt x="0" y="0"/>
                </a:lnTo>
                <a:lnTo>
                  <a:pt x="0" y="76200"/>
                </a:lnTo>
                <a:lnTo>
                  <a:pt x="571500" y="76200"/>
                </a:lnTo>
                <a:lnTo>
                  <a:pt x="571500" y="0"/>
                </a:lnTo>
                <a:close/>
              </a:path>
            </a:pathLst>
          </a:custGeom>
          <a:solidFill>
            <a:srgbClr val="7DBBFC"/>
          </a:solidFill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2"/>
          </p:nvPr>
        </p:nvSpPr>
        <p:spPr bwMode="auto">
          <a:xfrm>
            <a:off x="4572499" y="1852613"/>
            <a:ext cx="6525731" cy="3609975"/>
          </a:xfrm>
          <a:prstGeom prst="roundRect">
            <a:avLst>
              <a:gd name="adj" fmla="val 3281"/>
            </a:avLst>
          </a:prstGeo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Текст 14"/>
          <p:cNvSpPr>
            <a:spLocks noGrp="1"/>
          </p:cNvSpPr>
          <p:nvPr>
            <p:ph type="body" sz="quarter" idx="14"/>
          </p:nvPr>
        </p:nvSpPr>
        <p:spPr bwMode="auto">
          <a:xfrm>
            <a:off x="599661" y="1852612"/>
            <a:ext cx="3491076" cy="3609976"/>
          </a:xfrm>
          <a:prstGeom prst="rect">
            <a:avLst/>
          </a:prstGeo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 bwMode="auto">
          <a:xfrm>
            <a:off x="320183" y="6448271"/>
            <a:ext cx="10219315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7DBBFC"/>
                </a:solidFill>
              </a:defRPr>
            </a:lvl1pPr>
          </a:lstStyle>
          <a:p>
            <a:pPr>
              <a:defRPr/>
            </a:pPr>
            <a:r>
              <a:rPr lang="ru-RU"/>
              <a:t>колонтитул</a:t>
            </a:r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 bwMode="auto">
          <a:xfrm>
            <a:off x="599662" y="397564"/>
            <a:ext cx="7920384" cy="51683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200" b="1">
                <a:solidFill>
                  <a:srgbClr val="363194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/>
          </a:p>
        </p:txBody>
      </p:sp>
      <p:sp>
        <p:nvSpPr>
          <p:cNvPr id="7" name="Текст 7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99661" y="685800"/>
            <a:ext cx="7920384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>
              <a:defRPr/>
            </a:pPr>
            <a:r>
              <a:rPr lang="ru-RU"/>
              <a:t>подзаголовок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g"/><Relationship Id="rId6" Type="http://schemas.openxmlformats.org/officeDocument/2006/relationships/image" Target="../media/image2.png"/></Relationships>
</file>

<file path=ppt/slideMasters/_rels/slideMaster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5.xml"/><Relationship Id="rId13" Type="http://schemas.openxmlformats.org/officeDocument/2006/relationships/slideLayout" Target="../slideLayouts/slideLayout16.xml"/><Relationship Id="rId14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7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92" name="Рисунок 91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2120" y="0"/>
            <a:ext cx="1217988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 userDrawn="1"/>
        </p:nvSpPr>
        <p:spPr bwMode="auto"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2"/>
          <p:cNvSpPr txBox="1"/>
          <p:nvPr userDrawn="1"/>
        </p:nvSpPr>
        <p:spPr bwMode="auto"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Основная палитра</a:t>
            </a:r>
            <a:endParaRPr/>
          </a:p>
        </p:txBody>
      </p:sp>
      <p:grpSp>
        <p:nvGrpSpPr>
          <p:cNvPr id="4" name="Группа 3"/>
          <p:cNvGrpSpPr/>
          <p:nvPr userDrawn="1"/>
        </p:nvGrpSpPr>
        <p:grpSpPr bwMode="auto"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/>
            <p:cNvSpPr/>
            <p:nvPr userDrawn="1"/>
          </p:nvSpPr>
          <p:spPr bwMode="auto"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TextBox 5"/>
            <p:cNvSpPr txBox="1"/>
            <p:nvPr userDrawn="1"/>
          </p:nvSpPr>
          <p:spPr bwMode="auto"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700">
                  <a:solidFill>
                    <a:srgbClr val="282A2E"/>
                  </a:solidFill>
                </a:rPr>
                <a:t>54</a:t>
              </a:r>
              <a:r>
                <a:rPr lang="ru-RU" sz="700">
                  <a:solidFill>
                    <a:srgbClr val="282A2E"/>
                  </a:solidFill>
                </a:rPr>
                <a:t>/</a:t>
              </a:r>
              <a:r>
                <a:rPr lang="en-US" sz="700">
                  <a:solidFill>
                    <a:srgbClr val="282A2E"/>
                  </a:solidFill>
                </a:rPr>
                <a:t>4</a:t>
              </a:r>
              <a:r>
                <a:rPr lang="ru-RU" sz="700">
                  <a:solidFill>
                    <a:srgbClr val="282A2E"/>
                  </a:solidFill>
                </a:rPr>
                <a:t>9/</a:t>
              </a:r>
              <a:r>
                <a:rPr lang="en-US" sz="700">
                  <a:solidFill>
                    <a:srgbClr val="282A2E"/>
                  </a:solidFill>
                </a:rPr>
                <a:t>148</a:t>
              </a:r>
              <a:endParaRPr/>
            </a:p>
          </p:txBody>
        </p:sp>
        <p:sp>
          <p:nvSpPr>
            <p:cNvPr id="7" name="Овал 6"/>
            <p:cNvSpPr/>
            <p:nvPr userDrawn="1"/>
          </p:nvSpPr>
          <p:spPr bwMode="auto"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" name="TextBox 7"/>
            <p:cNvSpPr txBox="1"/>
            <p:nvPr userDrawn="1"/>
          </p:nvSpPr>
          <p:spPr bwMode="auto"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9" name="Овал 8"/>
            <p:cNvSpPr/>
            <p:nvPr userDrawn="1"/>
          </p:nvSpPr>
          <p:spPr bwMode="auto"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0" name="TextBox 9"/>
            <p:cNvSpPr txBox="1"/>
            <p:nvPr userDrawn="1"/>
          </p:nvSpPr>
          <p:spPr bwMode="auto"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40/42/46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1" name="Овал 10"/>
            <p:cNvSpPr/>
            <p:nvPr userDrawn="1"/>
          </p:nvSpPr>
          <p:spPr bwMode="auto"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2" name="TextBox 11"/>
            <p:cNvSpPr txBox="1"/>
            <p:nvPr userDrawn="1"/>
          </p:nvSpPr>
          <p:spPr bwMode="auto"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255/255/255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 bwMode="auto"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Расширенная палитра</a:t>
            </a:r>
            <a:endParaRPr/>
          </a:p>
        </p:txBody>
      </p:sp>
      <p:grpSp>
        <p:nvGrpSpPr>
          <p:cNvPr id="14" name="Группа 13"/>
          <p:cNvGrpSpPr/>
          <p:nvPr userDrawn="1"/>
        </p:nvGrpSpPr>
        <p:grpSpPr bwMode="auto"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5" name="Овал 14"/>
            <p:cNvSpPr/>
            <p:nvPr userDrawn="1"/>
          </p:nvSpPr>
          <p:spPr bwMode="auto"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6" name="TextBox 15"/>
            <p:cNvSpPr txBox="1"/>
            <p:nvPr userDrawn="1"/>
          </p:nvSpPr>
          <p:spPr bwMode="auto"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52/111/194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7" name="Овал 16"/>
            <p:cNvSpPr/>
            <p:nvPr userDrawn="1"/>
          </p:nvSpPr>
          <p:spPr bwMode="auto"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8" name="TextBox 17"/>
            <p:cNvSpPr txBox="1"/>
            <p:nvPr userDrawn="1"/>
          </p:nvSpPr>
          <p:spPr bwMode="auto"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131/131/131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9" name="Овал 18"/>
            <p:cNvSpPr/>
            <p:nvPr userDrawn="1"/>
          </p:nvSpPr>
          <p:spPr bwMode="auto"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0" name="TextBox 19"/>
            <p:cNvSpPr txBox="1"/>
            <p:nvPr userDrawn="1"/>
          </p:nvSpPr>
          <p:spPr bwMode="auto"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1" name="Овал 20"/>
            <p:cNvSpPr/>
            <p:nvPr userDrawn="1"/>
          </p:nvSpPr>
          <p:spPr bwMode="auto"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TextBox 21"/>
            <p:cNvSpPr txBox="1"/>
            <p:nvPr userDrawn="1"/>
          </p:nvSpPr>
          <p:spPr bwMode="auto"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227/104/70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3" name="Овал 22"/>
            <p:cNvSpPr/>
            <p:nvPr userDrawn="1"/>
          </p:nvSpPr>
          <p:spPr bwMode="auto"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4" name="TextBox 23"/>
            <p:cNvSpPr txBox="1"/>
            <p:nvPr userDrawn="1"/>
          </p:nvSpPr>
          <p:spPr bwMode="auto"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255/169/112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5" name="Овал 24"/>
            <p:cNvSpPr/>
            <p:nvPr userDrawn="1"/>
          </p:nvSpPr>
          <p:spPr bwMode="auto"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6" name="TextBox 25"/>
            <p:cNvSpPr txBox="1"/>
            <p:nvPr userDrawn="1"/>
          </p:nvSpPr>
          <p:spPr bwMode="auto"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255/215/172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7" name="Овал 26"/>
            <p:cNvSpPr/>
            <p:nvPr userDrawn="1"/>
          </p:nvSpPr>
          <p:spPr bwMode="auto"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8" name="TextBox 27"/>
            <p:cNvSpPr txBox="1"/>
            <p:nvPr userDrawn="1"/>
          </p:nvSpPr>
          <p:spPr bwMode="auto"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87/140/123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9" name="Овал 28"/>
            <p:cNvSpPr/>
            <p:nvPr userDrawn="1"/>
          </p:nvSpPr>
          <p:spPr bwMode="auto"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0" name="TextBox 29"/>
            <p:cNvSpPr txBox="1"/>
            <p:nvPr userDrawn="1"/>
          </p:nvSpPr>
          <p:spPr bwMode="auto"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70/170/152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1" name="Овал 30"/>
            <p:cNvSpPr/>
            <p:nvPr userDrawn="1"/>
          </p:nvSpPr>
          <p:spPr bwMode="auto"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" name="TextBox 31"/>
            <p:cNvSpPr txBox="1"/>
            <p:nvPr userDrawn="1"/>
          </p:nvSpPr>
          <p:spPr bwMode="auto"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161/220/188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33" name="TextBox 32"/>
          <p:cNvSpPr txBox="1"/>
          <p:nvPr userDrawn="1"/>
        </p:nvSpPr>
        <p:spPr bwMode="auto"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Дополнительная расширенная палитра</a:t>
            </a:r>
            <a:endParaRPr/>
          </a:p>
        </p:txBody>
      </p:sp>
      <p:grpSp>
        <p:nvGrpSpPr>
          <p:cNvPr id="34" name="Группа 33"/>
          <p:cNvGrpSpPr/>
          <p:nvPr userDrawn="1"/>
        </p:nvGrpSpPr>
        <p:grpSpPr bwMode="auto">
          <a:xfrm>
            <a:off x="12383596" y="3963908"/>
            <a:ext cx="3626739" cy="992608"/>
            <a:chOff x="12383596" y="3963908"/>
            <a:chExt cx="3626739" cy="992608"/>
          </a:xfrm>
        </p:grpSpPr>
        <p:sp>
          <p:nvSpPr>
            <p:cNvPr id="35" name="Овал 34"/>
            <p:cNvSpPr/>
            <p:nvPr userDrawn="1"/>
          </p:nvSpPr>
          <p:spPr bwMode="auto"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6" name="TextBox 35"/>
            <p:cNvSpPr txBox="1"/>
            <p:nvPr userDrawn="1"/>
          </p:nvSpPr>
          <p:spPr bwMode="auto"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156/54/103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7" name="Овал 36"/>
            <p:cNvSpPr/>
            <p:nvPr userDrawn="1"/>
          </p:nvSpPr>
          <p:spPr bwMode="auto"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8" name="TextBox 37"/>
            <p:cNvSpPr txBox="1"/>
            <p:nvPr userDrawn="1"/>
          </p:nvSpPr>
          <p:spPr bwMode="auto"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172/98/120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9" name="Овал 38"/>
            <p:cNvSpPr/>
            <p:nvPr userDrawn="1"/>
          </p:nvSpPr>
          <p:spPr bwMode="auto"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0" name="TextBox 39"/>
            <p:cNvSpPr txBox="1"/>
            <p:nvPr userDrawn="1"/>
          </p:nvSpPr>
          <p:spPr bwMode="auto"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208/139/164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1" name="Овал 40"/>
            <p:cNvSpPr/>
            <p:nvPr userDrawn="1"/>
          </p:nvSpPr>
          <p:spPr bwMode="auto"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2" name="TextBox 41"/>
            <p:cNvSpPr txBox="1"/>
            <p:nvPr userDrawn="1"/>
          </p:nvSpPr>
          <p:spPr bwMode="auto"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222/204/8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3" name="Овал 42"/>
            <p:cNvSpPr/>
            <p:nvPr userDrawn="1"/>
          </p:nvSpPr>
          <p:spPr bwMode="auto"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4" name="TextBox 43"/>
            <p:cNvSpPr txBox="1"/>
            <p:nvPr userDrawn="1"/>
          </p:nvSpPr>
          <p:spPr bwMode="auto"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208/222/84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5" name="Овал 44"/>
            <p:cNvSpPr/>
            <p:nvPr userDrawn="1"/>
          </p:nvSpPr>
          <p:spPr bwMode="auto"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6" name="TextBox 45"/>
            <p:cNvSpPr txBox="1"/>
            <p:nvPr userDrawn="1"/>
          </p:nvSpPr>
          <p:spPr bwMode="auto"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230/237/133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7" name="Овал 46"/>
            <p:cNvSpPr/>
            <p:nvPr userDrawn="1"/>
          </p:nvSpPr>
          <p:spPr bwMode="auto"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8" name="TextBox 47"/>
            <p:cNvSpPr txBox="1"/>
            <p:nvPr userDrawn="1"/>
          </p:nvSpPr>
          <p:spPr bwMode="auto"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96/55/158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9" name="Овал 48"/>
            <p:cNvSpPr/>
            <p:nvPr userDrawn="1"/>
          </p:nvSpPr>
          <p:spPr bwMode="auto"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0" name="TextBox 49"/>
            <p:cNvSpPr txBox="1"/>
            <p:nvPr userDrawn="1"/>
          </p:nvSpPr>
          <p:spPr bwMode="auto"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137/108/196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1" name="Овал 50"/>
            <p:cNvSpPr/>
            <p:nvPr userDrawn="1"/>
          </p:nvSpPr>
          <p:spPr bwMode="auto"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2" name="TextBox 51"/>
            <p:cNvSpPr txBox="1"/>
            <p:nvPr userDrawn="1"/>
          </p:nvSpPr>
          <p:spPr bwMode="auto"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184/158/255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3" name="Овал 52"/>
            <p:cNvSpPr/>
            <p:nvPr userDrawn="1"/>
          </p:nvSpPr>
          <p:spPr bwMode="auto"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4" name="TextBox 53"/>
            <p:cNvSpPr txBox="1"/>
            <p:nvPr userDrawn="1"/>
          </p:nvSpPr>
          <p:spPr bwMode="auto"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153/28/28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5" name="Овал 54"/>
            <p:cNvSpPr/>
            <p:nvPr userDrawn="1"/>
          </p:nvSpPr>
          <p:spPr bwMode="auto"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6" name="TextBox 55"/>
            <p:cNvSpPr txBox="1"/>
            <p:nvPr userDrawn="1"/>
          </p:nvSpPr>
          <p:spPr bwMode="auto"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222/49/49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7" name="Овал 56"/>
            <p:cNvSpPr/>
            <p:nvPr userDrawn="1"/>
          </p:nvSpPr>
          <p:spPr bwMode="auto"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8" name="TextBox 57"/>
            <p:cNvSpPr txBox="1"/>
            <p:nvPr userDrawn="1"/>
          </p:nvSpPr>
          <p:spPr bwMode="auto"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230/176/168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59" name="TextBox 58"/>
          <p:cNvSpPr txBox="1"/>
          <p:nvPr userDrawn="1"/>
        </p:nvSpPr>
        <p:spPr bwMode="auto"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Разбеленная палитра</a:t>
            </a:r>
            <a:endParaRPr/>
          </a:p>
        </p:txBody>
      </p:sp>
      <p:grpSp>
        <p:nvGrpSpPr>
          <p:cNvPr id="60" name="Группа 59"/>
          <p:cNvGrpSpPr/>
          <p:nvPr userDrawn="1"/>
        </p:nvGrpSpPr>
        <p:grpSpPr bwMode="auto"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1" name="Овал 60"/>
            <p:cNvSpPr/>
            <p:nvPr userDrawn="1"/>
          </p:nvSpPr>
          <p:spPr bwMode="auto"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TextBox 61"/>
            <p:cNvSpPr txBox="1"/>
            <p:nvPr userDrawn="1"/>
          </p:nvSpPr>
          <p:spPr bwMode="auto"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217/216/235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3" name="Овал 62"/>
            <p:cNvSpPr/>
            <p:nvPr userDrawn="1"/>
          </p:nvSpPr>
          <p:spPr bwMode="auto"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4" name="TextBox 63"/>
            <p:cNvSpPr txBox="1"/>
            <p:nvPr userDrawn="1"/>
          </p:nvSpPr>
          <p:spPr bwMode="auto"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5" name="Овал 64"/>
            <p:cNvSpPr/>
            <p:nvPr userDrawn="1"/>
          </p:nvSpPr>
          <p:spPr bwMode="auto"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6" name="TextBox 65"/>
            <p:cNvSpPr txBox="1"/>
            <p:nvPr userDrawn="1"/>
          </p:nvSpPr>
          <p:spPr bwMode="auto"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235/235/235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7" name="Овал 66"/>
            <p:cNvSpPr/>
            <p:nvPr userDrawn="1"/>
          </p:nvSpPr>
          <p:spPr bwMode="auto"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8" name="TextBox 67"/>
            <p:cNvSpPr txBox="1"/>
            <p:nvPr userDrawn="1"/>
          </p:nvSpPr>
          <p:spPr bwMode="auto"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252/223/215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9" name="Овал 68"/>
            <p:cNvSpPr/>
            <p:nvPr userDrawn="1"/>
          </p:nvSpPr>
          <p:spPr bwMode="auto"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0" name="TextBox 69"/>
            <p:cNvSpPr txBox="1"/>
            <p:nvPr userDrawn="1"/>
          </p:nvSpPr>
          <p:spPr bwMode="auto"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211/245/226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71" name="TextBox 70"/>
          <p:cNvSpPr txBox="1"/>
          <p:nvPr userDrawn="1"/>
        </p:nvSpPr>
        <p:spPr bwMode="auto"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Палитра для картограмм</a:t>
            </a:r>
            <a:endParaRPr/>
          </a:p>
        </p:txBody>
      </p:sp>
      <p:grpSp>
        <p:nvGrpSpPr>
          <p:cNvPr id="72" name="Группа 71"/>
          <p:cNvGrpSpPr/>
          <p:nvPr userDrawn="1"/>
        </p:nvGrpSpPr>
        <p:grpSpPr bwMode="auto"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3" name="Овал 72"/>
            <p:cNvSpPr/>
            <p:nvPr userDrawn="1"/>
          </p:nvSpPr>
          <p:spPr bwMode="auto"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4" name="TextBox 73"/>
            <p:cNvSpPr txBox="1"/>
            <p:nvPr userDrawn="1"/>
          </p:nvSpPr>
          <p:spPr bwMode="auto"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54/49/148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5" name="Овал 74"/>
            <p:cNvSpPr/>
            <p:nvPr userDrawn="1"/>
          </p:nvSpPr>
          <p:spPr bwMode="auto"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6" name="TextBox 75"/>
            <p:cNvSpPr txBox="1"/>
            <p:nvPr userDrawn="1"/>
          </p:nvSpPr>
          <p:spPr bwMode="auto"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</a:t>
              </a:r>
              <a:r>
                <a:rPr lang="en-US" sz="700">
                  <a:solidFill>
                    <a:srgbClr val="282A2E"/>
                  </a:solidFill>
                </a:rPr>
                <a:t>1</a:t>
              </a:r>
              <a:r>
                <a:rPr lang="ru-RU" sz="700">
                  <a:solidFill>
                    <a:srgbClr val="282A2E"/>
                  </a:solidFill>
                </a:rPr>
                <a:t>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7" name="Овал 76"/>
            <p:cNvSpPr/>
            <p:nvPr userDrawn="1"/>
          </p:nvSpPr>
          <p:spPr bwMode="auto"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8" name="TextBox 77"/>
            <p:cNvSpPr txBox="1"/>
            <p:nvPr userDrawn="1"/>
          </p:nvSpPr>
          <p:spPr bwMode="auto"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9" name="Овал 78"/>
            <p:cNvSpPr/>
            <p:nvPr userDrawn="1"/>
          </p:nvSpPr>
          <p:spPr bwMode="auto"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0" name="TextBox 79"/>
            <p:cNvSpPr txBox="1"/>
            <p:nvPr userDrawn="1"/>
          </p:nvSpPr>
          <p:spPr bwMode="auto"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169/211/253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1" name="Овал 80"/>
            <p:cNvSpPr/>
            <p:nvPr userDrawn="1"/>
          </p:nvSpPr>
          <p:spPr bwMode="auto"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2" name="TextBox 81"/>
            <p:cNvSpPr txBox="1"/>
            <p:nvPr userDrawn="1"/>
          </p:nvSpPr>
          <p:spPr bwMode="auto"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3" name="Овал 82"/>
            <p:cNvSpPr/>
            <p:nvPr userDrawn="1"/>
          </p:nvSpPr>
          <p:spPr bwMode="auto"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4" name="TextBox 83"/>
            <p:cNvSpPr txBox="1"/>
            <p:nvPr userDrawn="1"/>
          </p:nvSpPr>
          <p:spPr bwMode="auto"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90" name="Дата 89"/>
          <p:cNvSpPr>
            <a:spLocks noGrp="1"/>
          </p:cNvSpPr>
          <p:nvPr>
            <p:ph type="dt" sz="half" idx="2"/>
          </p:nvPr>
        </p:nvSpPr>
        <p:spPr bwMode="auto">
          <a:xfrm>
            <a:off x="936961" y="5802435"/>
            <a:ext cx="100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66066E51-5F4A-43E2-A6C2-84789929AB13}" type="datetimeFigureOut">
              <a:rPr lang="ru-RU"/>
              <a:t/>
            </a:fld>
            <a:endParaRPr lang="ru-RU"/>
          </a:p>
        </p:txBody>
      </p:sp>
      <p:sp>
        <p:nvSpPr>
          <p:cNvPr id="91" name="Нижний колонтитул 90"/>
          <p:cNvSpPr>
            <a:spLocks noGrp="1"/>
          </p:cNvSpPr>
          <p:nvPr>
            <p:ph type="ftr" sz="quarter" idx="3"/>
          </p:nvPr>
        </p:nvSpPr>
        <p:spPr bwMode="auto">
          <a:xfrm>
            <a:off x="2051540" y="580243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pic>
        <p:nvPicPr>
          <p:cNvPr id="85" name="Рисунок 84"/>
          <p:cNvPicPr>
            <a:picLocks noChangeAspect="1"/>
          </p:cNvPicPr>
          <p:nvPr userDrawn="1"/>
        </p:nvPicPr>
        <p:blipFill>
          <a:blip r:embed="rId6"/>
          <a:stretch/>
        </p:blipFill>
        <p:spPr bwMode="auto">
          <a:xfrm>
            <a:off x="729216" y="551092"/>
            <a:ext cx="3159167" cy="115070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1">
  <p:cSld name="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 bwMode="auto">
          <a:xfrm>
            <a:off x="12400767" y="1"/>
            <a:ext cx="3594970" cy="506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TextBox 2"/>
          <p:cNvSpPr txBox="1"/>
          <p:nvPr userDrawn="1"/>
        </p:nvSpPr>
        <p:spPr bwMode="auto">
          <a:xfrm>
            <a:off x="12558019" y="5373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Основная палитра</a:t>
            </a:r>
            <a:endParaRPr/>
          </a:p>
        </p:txBody>
      </p:sp>
      <p:grpSp>
        <p:nvGrpSpPr>
          <p:cNvPr id="4" name="Группа 3"/>
          <p:cNvGrpSpPr/>
          <p:nvPr userDrawn="1"/>
        </p:nvGrpSpPr>
        <p:grpSpPr bwMode="auto">
          <a:xfrm>
            <a:off x="12383596" y="313150"/>
            <a:ext cx="2515103" cy="473010"/>
            <a:chOff x="12383596" y="313150"/>
            <a:chExt cx="2515103" cy="473010"/>
          </a:xfrm>
        </p:grpSpPr>
        <p:sp>
          <p:nvSpPr>
            <p:cNvPr id="5" name="Овал 4"/>
            <p:cNvSpPr/>
            <p:nvPr userDrawn="1"/>
          </p:nvSpPr>
          <p:spPr bwMode="auto">
            <a:xfrm>
              <a:off x="12658057" y="313150"/>
              <a:ext cx="300625" cy="30062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TextBox 5"/>
            <p:cNvSpPr txBox="1"/>
            <p:nvPr userDrawn="1"/>
          </p:nvSpPr>
          <p:spPr bwMode="auto">
            <a:xfrm>
              <a:off x="12383596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US" sz="700">
                  <a:solidFill>
                    <a:srgbClr val="282A2E"/>
                  </a:solidFill>
                </a:rPr>
                <a:t>54</a:t>
              </a:r>
              <a:r>
                <a:rPr lang="ru-RU" sz="700">
                  <a:solidFill>
                    <a:srgbClr val="282A2E"/>
                  </a:solidFill>
                </a:rPr>
                <a:t>/</a:t>
              </a:r>
              <a:r>
                <a:rPr lang="en-US" sz="700">
                  <a:solidFill>
                    <a:srgbClr val="282A2E"/>
                  </a:solidFill>
                </a:rPr>
                <a:t>4</a:t>
              </a:r>
              <a:r>
                <a:rPr lang="ru-RU" sz="700">
                  <a:solidFill>
                    <a:srgbClr val="282A2E"/>
                  </a:solidFill>
                </a:rPr>
                <a:t>9/</a:t>
              </a:r>
              <a:r>
                <a:rPr lang="en-US" sz="700">
                  <a:solidFill>
                    <a:srgbClr val="282A2E"/>
                  </a:solidFill>
                </a:rPr>
                <a:t>148</a:t>
              </a:r>
              <a:endParaRPr/>
            </a:p>
          </p:txBody>
        </p:sp>
        <p:sp>
          <p:nvSpPr>
            <p:cNvPr id="7" name="Овал 6"/>
            <p:cNvSpPr/>
            <p:nvPr userDrawn="1"/>
          </p:nvSpPr>
          <p:spPr bwMode="auto">
            <a:xfrm>
              <a:off x="13193664" y="313150"/>
              <a:ext cx="300625" cy="300625"/>
            </a:xfrm>
            <a:prstGeom prst="ellipse">
              <a:avLst/>
            </a:prstGeom>
            <a:solidFill>
              <a:srgbClr val="7DB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" name="TextBox 8"/>
            <p:cNvSpPr txBox="1"/>
            <p:nvPr userDrawn="1"/>
          </p:nvSpPr>
          <p:spPr bwMode="auto">
            <a:xfrm>
              <a:off x="12919203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0" name="Овал 9"/>
            <p:cNvSpPr/>
            <p:nvPr userDrawn="1"/>
          </p:nvSpPr>
          <p:spPr bwMode="auto">
            <a:xfrm>
              <a:off x="13764811" y="313150"/>
              <a:ext cx="300625" cy="30062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1" name="TextBox 10"/>
            <p:cNvSpPr txBox="1"/>
            <p:nvPr userDrawn="1"/>
          </p:nvSpPr>
          <p:spPr bwMode="auto">
            <a:xfrm>
              <a:off x="13490350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40/42/46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2" name="Овал 11"/>
            <p:cNvSpPr/>
            <p:nvPr userDrawn="1"/>
          </p:nvSpPr>
          <p:spPr bwMode="auto">
            <a:xfrm>
              <a:off x="14323613" y="313150"/>
              <a:ext cx="300625" cy="30062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" name="TextBox 12"/>
            <p:cNvSpPr txBox="1"/>
            <p:nvPr userDrawn="1"/>
          </p:nvSpPr>
          <p:spPr bwMode="auto">
            <a:xfrm>
              <a:off x="14049152" y="586105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255/255/255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 bwMode="auto">
          <a:xfrm>
            <a:off x="12558019" y="785674"/>
            <a:ext cx="18636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Расширенная палитра</a:t>
            </a:r>
            <a:endParaRPr/>
          </a:p>
        </p:txBody>
      </p:sp>
      <p:grpSp>
        <p:nvGrpSpPr>
          <p:cNvPr id="15" name="Группа 14"/>
          <p:cNvGrpSpPr/>
          <p:nvPr userDrawn="1"/>
        </p:nvGrpSpPr>
        <p:grpSpPr bwMode="auto">
          <a:xfrm>
            <a:off x="12383596" y="1093451"/>
            <a:ext cx="3626739" cy="950964"/>
            <a:chOff x="12383596" y="1093451"/>
            <a:chExt cx="3626739" cy="950964"/>
          </a:xfrm>
        </p:grpSpPr>
        <p:sp>
          <p:nvSpPr>
            <p:cNvPr id="16" name="Овал 15"/>
            <p:cNvSpPr/>
            <p:nvPr userDrawn="1"/>
          </p:nvSpPr>
          <p:spPr bwMode="auto">
            <a:xfrm>
              <a:off x="12658057" y="1093451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7" name="TextBox 16"/>
            <p:cNvSpPr txBox="1"/>
            <p:nvPr userDrawn="1"/>
          </p:nvSpPr>
          <p:spPr bwMode="auto">
            <a:xfrm>
              <a:off x="12383596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52/111/194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18" name="Овал 17"/>
            <p:cNvSpPr/>
            <p:nvPr userDrawn="1"/>
          </p:nvSpPr>
          <p:spPr bwMode="auto">
            <a:xfrm>
              <a:off x="13193664" y="1093451"/>
              <a:ext cx="300625" cy="300625"/>
            </a:xfrm>
            <a:prstGeom prst="ellipse">
              <a:avLst/>
            </a:prstGeom>
            <a:solidFill>
              <a:srgbClr val="83838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9" name="TextBox 18"/>
            <p:cNvSpPr txBox="1"/>
            <p:nvPr userDrawn="1"/>
          </p:nvSpPr>
          <p:spPr bwMode="auto">
            <a:xfrm>
              <a:off x="12919203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131/131/131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0" name="Овал 19"/>
            <p:cNvSpPr/>
            <p:nvPr userDrawn="1"/>
          </p:nvSpPr>
          <p:spPr bwMode="auto">
            <a:xfrm>
              <a:off x="13764811" y="1093451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1" name="TextBox 20"/>
            <p:cNvSpPr txBox="1"/>
            <p:nvPr userDrawn="1"/>
          </p:nvSpPr>
          <p:spPr bwMode="auto">
            <a:xfrm>
              <a:off x="13490350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2" name="Овал 21"/>
            <p:cNvSpPr/>
            <p:nvPr userDrawn="1"/>
          </p:nvSpPr>
          <p:spPr bwMode="auto">
            <a:xfrm>
              <a:off x="14323613" y="1093451"/>
              <a:ext cx="300625" cy="300625"/>
            </a:xfrm>
            <a:prstGeom prst="ellipse">
              <a:avLst/>
            </a:prstGeom>
            <a:solidFill>
              <a:srgbClr val="E3684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3" name="TextBox 22"/>
            <p:cNvSpPr txBox="1"/>
            <p:nvPr userDrawn="1"/>
          </p:nvSpPr>
          <p:spPr bwMode="auto">
            <a:xfrm>
              <a:off x="14049152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227/104/70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4" name="Овал 23"/>
            <p:cNvSpPr/>
            <p:nvPr userDrawn="1"/>
          </p:nvSpPr>
          <p:spPr bwMode="auto">
            <a:xfrm>
              <a:off x="14876802" y="1093451"/>
              <a:ext cx="300625" cy="300625"/>
            </a:xfrm>
            <a:prstGeom prst="ellipse">
              <a:avLst/>
            </a:prstGeom>
            <a:solidFill>
              <a:srgbClr val="FFA9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5" name="TextBox 24"/>
            <p:cNvSpPr txBox="1"/>
            <p:nvPr userDrawn="1"/>
          </p:nvSpPr>
          <p:spPr bwMode="auto">
            <a:xfrm>
              <a:off x="14602341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255/169/112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6" name="Овал 25"/>
            <p:cNvSpPr/>
            <p:nvPr userDrawn="1"/>
          </p:nvSpPr>
          <p:spPr bwMode="auto">
            <a:xfrm>
              <a:off x="15435249" y="1093451"/>
              <a:ext cx="300625" cy="300625"/>
            </a:xfrm>
            <a:prstGeom prst="ellipse">
              <a:avLst/>
            </a:prstGeom>
            <a:solidFill>
              <a:srgbClr val="FFD7A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7" name="TextBox 26"/>
            <p:cNvSpPr txBox="1"/>
            <p:nvPr userDrawn="1"/>
          </p:nvSpPr>
          <p:spPr bwMode="auto">
            <a:xfrm>
              <a:off x="15160788" y="136640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255/215/172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28" name="Овал 27"/>
            <p:cNvSpPr/>
            <p:nvPr userDrawn="1"/>
          </p:nvSpPr>
          <p:spPr bwMode="auto">
            <a:xfrm>
              <a:off x="12658057" y="1571405"/>
              <a:ext cx="300625" cy="300625"/>
            </a:xfrm>
            <a:prstGeom prst="ellipse">
              <a:avLst/>
            </a:prstGeom>
            <a:solidFill>
              <a:srgbClr val="578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9" name="TextBox 28"/>
            <p:cNvSpPr txBox="1"/>
            <p:nvPr userDrawn="1"/>
          </p:nvSpPr>
          <p:spPr bwMode="auto">
            <a:xfrm>
              <a:off x="12383596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87/140/123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0" name="Овал 29"/>
            <p:cNvSpPr/>
            <p:nvPr userDrawn="1"/>
          </p:nvSpPr>
          <p:spPr bwMode="auto">
            <a:xfrm>
              <a:off x="13193664" y="1571405"/>
              <a:ext cx="300625" cy="300625"/>
            </a:xfrm>
            <a:prstGeom prst="ellipse">
              <a:avLst/>
            </a:prstGeom>
            <a:solidFill>
              <a:srgbClr val="46AA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1" name="TextBox 30"/>
            <p:cNvSpPr txBox="1"/>
            <p:nvPr userDrawn="1"/>
          </p:nvSpPr>
          <p:spPr bwMode="auto">
            <a:xfrm>
              <a:off x="12919203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70/170/152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2" name="Овал 31"/>
            <p:cNvSpPr/>
            <p:nvPr userDrawn="1"/>
          </p:nvSpPr>
          <p:spPr bwMode="auto">
            <a:xfrm>
              <a:off x="13764811" y="1571405"/>
              <a:ext cx="300625" cy="300625"/>
            </a:xfrm>
            <a:prstGeom prst="ellipse">
              <a:avLst/>
            </a:prstGeom>
            <a:solidFill>
              <a:srgbClr val="A1D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3" name="TextBox 32"/>
            <p:cNvSpPr txBox="1"/>
            <p:nvPr userDrawn="1"/>
          </p:nvSpPr>
          <p:spPr bwMode="auto">
            <a:xfrm>
              <a:off x="13490350" y="1844360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161/220/188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34" name="TextBox 33"/>
          <p:cNvSpPr txBox="1"/>
          <p:nvPr userDrawn="1"/>
        </p:nvSpPr>
        <p:spPr bwMode="auto">
          <a:xfrm>
            <a:off x="12541026" y="3656131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Дополнительная расширенная палитра</a:t>
            </a:r>
            <a:endParaRPr/>
          </a:p>
        </p:txBody>
      </p:sp>
      <p:grpSp>
        <p:nvGrpSpPr>
          <p:cNvPr id="35" name="Группа 34"/>
          <p:cNvGrpSpPr/>
          <p:nvPr userDrawn="1"/>
        </p:nvGrpSpPr>
        <p:grpSpPr bwMode="auto">
          <a:xfrm>
            <a:off x="12383596" y="3963908"/>
            <a:ext cx="3626739" cy="992608"/>
            <a:chOff x="12383596" y="3963908"/>
            <a:chExt cx="3626739" cy="992608"/>
          </a:xfrm>
        </p:grpSpPr>
        <p:sp>
          <p:nvSpPr>
            <p:cNvPr id="36" name="Овал 35"/>
            <p:cNvSpPr/>
            <p:nvPr userDrawn="1"/>
          </p:nvSpPr>
          <p:spPr bwMode="auto">
            <a:xfrm>
              <a:off x="12658057" y="3963908"/>
              <a:ext cx="300625" cy="300625"/>
            </a:xfrm>
            <a:prstGeom prst="ellipse">
              <a:avLst/>
            </a:prstGeom>
            <a:solidFill>
              <a:srgbClr val="9C36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7" name="TextBox 36"/>
            <p:cNvSpPr txBox="1"/>
            <p:nvPr userDrawn="1"/>
          </p:nvSpPr>
          <p:spPr bwMode="auto">
            <a:xfrm>
              <a:off x="12383596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156/54/103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38" name="Овал 37"/>
            <p:cNvSpPr/>
            <p:nvPr userDrawn="1"/>
          </p:nvSpPr>
          <p:spPr bwMode="auto">
            <a:xfrm>
              <a:off x="13193664" y="3963908"/>
              <a:ext cx="300625" cy="300625"/>
            </a:xfrm>
            <a:prstGeom prst="ellipse">
              <a:avLst/>
            </a:prstGeom>
            <a:solidFill>
              <a:srgbClr val="AC62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9" name="TextBox 38"/>
            <p:cNvSpPr txBox="1"/>
            <p:nvPr userDrawn="1"/>
          </p:nvSpPr>
          <p:spPr bwMode="auto">
            <a:xfrm>
              <a:off x="12919203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172/98/120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0" name="Овал 39"/>
            <p:cNvSpPr/>
            <p:nvPr userDrawn="1"/>
          </p:nvSpPr>
          <p:spPr bwMode="auto">
            <a:xfrm>
              <a:off x="13764811" y="3963908"/>
              <a:ext cx="300625" cy="300625"/>
            </a:xfrm>
            <a:prstGeom prst="ellipse">
              <a:avLst/>
            </a:prstGeom>
            <a:solidFill>
              <a:srgbClr val="D08BA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TextBox 40"/>
            <p:cNvSpPr txBox="1"/>
            <p:nvPr userDrawn="1"/>
          </p:nvSpPr>
          <p:spPr bwMode="auto">
            <a:xfrm>
              <a:off x="13490350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208/139/164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2" name="Овал 41"/>
            <p:cNvSpPr/>
            <p:nvPr userDrawn="1"/>
          </p:nvSpPr>
          <p:spPr bwMode="auto">
            <a:xfrm>
              <a:off x="14323613" y="3963908"/>
              <a:ext cx="300625" cy="300625"/>
            </a:xfrm>
            <a:prstGeom prst="ellipse">
              <a:avLst/>
            </a:prstGeom>
            <a:solidFill>
              <a:srgbClr val="DECC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3" name="TextBox 42"/>
            <p:cNvSpPr txBox="1"/>
            <p:nvPr userDrawn="1"/>
          </p:nvSpPr>
          <p:spPr bwMode="auto">
            <a:xfrm>
              <a:off x="14049152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222/204/8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4" name="Овал 43"/>
            <p:cNvSpPr/>
            <p:nvPr userDrawn="1"/>
          </p:nvSpPr>
          <p:spPr bwMode="auto">
            <a:xfrm>
              <a:off x="14876802" y="3963908"/>
              <a:ext cx="300625" cy="300625"/>
            </a:xfrm>
            <a:prstGeom prst="ellipse">
              <a:avLst/>
            </a:prstGeom>
            <a:solidFill>
              <a:srgbClr val="D0DE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5" name="TextBox 44"/>
            <p:cNvSpPr txBox="1"/>
            <p:nvPr userDrawn="1"/>
          </p:nvSpPr>
          <p:spPr bwMode="auto">
            <a:xfrm>
              <a:off x="14602341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208/222/84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6" name="Овал 45"/>
            <p:cNvSpPr/>
            <p:nvPr userDrawn="1"/>
          </p:nvSpPr>
          <p:spPr bwMode="auto">
            <a:xfrm>
              <a:off x="15435249" y="3963908"/>
              <a:ext cx="300625" cy="300625"/>
            </a:xfrm>
            <a:prstGeom prst="ellipse">
              <a:avLst/>
            </a:prstGeom>
            <a:solidFill>
              <a:srgbClr val="E6ED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7" name="TextBox 46"/>
            <p:cNvSpPr txBox="1"/>
            <p:nvPr userDrawn="1"/>
          </p:nvSpPr>
          <p:spPr bwMode="auto">
            <a:xfrm>
              <a:off x="15160788" y="4236863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230/237/133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48" name="Овал 47"/>
            <p:cNvSpPr/>
            <p:nvPr userDrawn="1"/>
          </p:nvSpPr>
          <p:spPr bwMode="auto">
            <a:xfrm>
              <a:off x="12658057" y="4483507"/>
              <a:ext cx="300625" cy="300625"/>
            </a:xfrm>
            <a:prstGeom prst="ellipse">
              <a:avLst/>
            </a:prstGeom>
            <a:solidFill>
              <a:srgbClr val="603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9" name="TextBox 48"/>
            <p:cNvSpPr txBox="1"/>
            <p:nvPr userDrawn="1"/>
          </p:nvSpPr>
          <p:spPr bwMode="auto">
            <a:xfrm>
              <a:off x="12383596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96/55/158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0" name="Овал 49"/>
            <p:cNvSpPr/>
            <p:nvPr userDrawn="1"/>
          </p:nvSpPr>
          <p:spPr bwMode="auto">
            <a:xfrm>
              <a:off x="13193664" y="4483507"/>
              <a:ext cx="300625" cy="300625"/>
            </a:xfrm>
            <a:prstGeom prst="ellipse">
              <a:avLst/>
            </a:prstGeom>
            <a:solidFill>
              <a:srgbClr val="896C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1" name="TextBox 50"/>
            <p:cNvSpPr txBox="1"/>
            <p:nvPr userDrawn="1"/>
          </p:nvSpPr>
          <p:spPr bwMode="auto">
            <a:xfrm>
              <a:off x="12919203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137/108/196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2" name="Овал 51"/>
            <p:cNvSpPr/>
            <p:nvPr userDrawn="1"/>
          </p:nvSpPr>
          <p:spPr bwMode="auto">
            <a:xfrm>
              <a:off x="13764811" y="4483507"/>
              <a:ext cx="300625" cy="300625"/>
            </a:xfrm>
            <a:prstGeom prst="ellipse">
              <a:avLst/>
            </a:prstGeom>
            <a:solidFill>
              <a:srgbClr val="B89E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3" name="TextBox 52"/>
            <p:cNvSpPr txBox="1"/>
            <p:nvPr userDrawn="1"/>
          </p:nvSpPr>
          <p:spPr bwMode="auto">
            <a:xfrm>
              <a:off x="13490350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184/158/255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4" name="Овал 53"/>
            <p:cNvSpPr/>
            <p:nvPr userDrawn="1"/>
          </p:nvSpPr>
          <p:spPr bwMode="auto">
            <a:xfrm>
              <a:off x="14323613" y="4483507"/>
              <a:ext cx="300625" cy="300625"/>
            </a:xfrm>
            <a:prstGeom prst="ellipse">
              <a:avLst/>
            </a:prstGeom>
            <a:solidFill>
              <a:srgbClr val="991C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5" name="TextBox 54"/>
            <p:cNvSpPr txBox="1"/>
            <p:nvPr userDrawn="1"/>
          </p:nvSpPr>
          <p:spPr bwMode="auto">
            <a:xfrm>
              <a:off x="14049152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153/28/28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6" name="Овал 55"/>
            <p:cNvSpPr/>
            <p:nvPr userDrawn="1"/>
          </p:nvSpPr>
          <p:spPr bwMode="auto">
            <a:xfrm>
              <a:off x="14876802" y="4483507"/>
              <a:ext cx="300625" cy="300625"/>
            </a:xfrm>
            <a:prstGeom prst="ellipse">
              <a:avLst/>
            </a:prstGeom>
            <a:solidFill>
              <a:srgbClr val="DE31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7" name="TextBox 56"/>
            <p:cNvSpPr txBox="1"/>
            <p:nvPr userDrawn="1"/>
          </p:nvSpPr>
          <p:spPr bwMode="auto">
            <a:xfrm>
              <a:off x="14602341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222/49/49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58" name="Овал 57"/>
            <p:cNvSpPr/>
            <p:nvPr userDrawn="1"/>
          </p:nvSpPr>
          <p:spPr bwMode="auto">
            <a:xfrm>
              <a:off x="15435249" y="4483507"/>
              <a:ext cx="300625" cy="300625"/>
            </a:xfrm>
            <a:prstGeom prst="ellipse">
              <a:avLst/>
            </a:prstGeom>
            <a:solidFill>
              <a:srgbClr val="E6B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59" name="TextBox 58"/>
            <p:cNvSpPr txBox="1"/>
            <p:nvPr userDrawn="1"/>
          </p:nvSpPr>
          <p:spPr bwMode="auto">
            <a:xfrm>
              <a:off x="15160788" y="4756462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230/176/168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60" name="TextBox 59"/>
          <p:cNvSpPr txBox="1"/>
          <p:nvPr userDrawn="1"/>
        </p:nvSpPr>
        <p:spPr bwMode="auto">
          <a:xfrm>
            <a:off x="12541026" y="2018544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Разбеленная палитра</a:t>
            </a:r>
            <a:endParaRPr/>
          </a:p>
        </p:txBody>
      </p:sp>
      <p:grpSp>
        <p:nvGrpSpPr>
          <p:cNvPr id="61" name="Группа 60"/>
          <p:cNvGrpSpPr/>
          <p:nvPr userDrawn="1"/>
        </p:nvGrpSpPr>
        <p:grpSpPr bwMode="auto">
          <a:xfrm>
            <a:off x="12383596" y="2326321"/>
            <a:ext cx="3068292" cy="473010"/>
            <a:chOff x="12383596" y="2326321"/>
            <a:chExt cx="3068292" cy="473010"/>
          </a:xfrm>
        </p:grpSpPr>
        <p:sp>
          <p:nvSpPr>
            <p:cNvPr id="62" name="Овал 61"/>
            <p:cNvSpPr/>
            <p:nvPr userDrawn="1"/>
          </p:nvSpPr>
          <p:spPr bwMode="auto">
            <a:xfrm>
              <a:off x="12658057" y="2326321"/>
              <a:ext cx="300625" cy="300625"/>
            </a:xfrm>
            <a:prstGeom prst="ellipse">
              <a:avLst/>
            </a:prstGeom>
            <a:solidFill>
              <a:srgbClr val="DEDD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3" name="TextBox 62"/>
            <p:cNvSpPr txBox="1"/>
            <p:nvPr userDrawn="1"/>
          </p:nvSpPr>
          <p:spPr bwMode="auto">
            <a:xfrm>
              <a:off x="12383596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217/216/235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4" name="Овал 63"/>
            <p:cNvSpPr/>
            <p:nvPr userDrawn="1"/>
          </p:nvSpPr>
          <p:spPr bwMode="auto">
            <a:xfrm>
              <a:off x="13193664" y="2326321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5" name="TextBox 64"/>
            <p:cNvSpPr txBox="1"/>
            <p:nvPr userDrawn="1"/>
          </p:nvSpPr>
          <p:spPr bwMode="auto">
            <a:xfrm>
              <a:off x="12919203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6" name="Овал 65"/>
            <p:cNvSpPr/>
            <p:nvPr userDrawn="1"/>
          </p:nvSpPr>
          <p:spPr bwMode="auto">
            <a:xfrm>
              <a:off x="13764811" y="2326321"/>
              <a:ext cx="300625" cy="300625"/>
            </a:xfrm>
            <a:prstGeom prst="ellipse">
              <a:avLst/>
            </a:prstGeom>
            <a:solidFill>
              <a:srgbClr val="EBEBE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7" name="TextBox 66"/>
            <p:cNvSpPr txBox="1"/>
            <p:nvPr userDrawn="1"/>
          </p:nvSpPr>
          <p:spPr bwMode="auto">
            <a:xfrm>
              <a:off x="13490350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235/235/235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68" name="Овал 67"/>
            <p:cNvSpPr/>
            <p:nvPr userDrawn="1"/>
          </p:nvSpPr>
          <p:spPr bwMode="auto">
            <a:xfrm>
              <a:off x="14323613" y="2326321"/>
              <a:ext cx="300625" cy="300625"/>
            </a:xfrm>
            <a:prstGeom prst="ellipse">
              <a:avLst/>
            </a:prstGeom>
            <a:solidFill>
              <a:srgbClr val="FC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9" name="TextBox 68"/>
            <p:cNvSpPr txBox="1"/>
            <p:nvPr userDrawn="1"/>
          </p:nvSpPr>
          <p:spPr bwMode="auto">
            <a:xfrm>
              <a:off x="14049152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252/223/215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0" name="Овал 69"/>
            <p:cNvSpPr/>
            <p:nvPr userDrawn="1"/>
          </p:nvSpPr>
          <p:spPr bwMode="auto">
            <a:xfrm>
              <a:off x="14876802" y="2326321"/>
              <a:ext cx="300625" cy="300625"/>
            </a:xfrm>
            <a:prstGeom prst="ellipse">
              <a:avLst/>
            </a:prstGeom>
            <a:solidFill>
              <a:srgbClr val="D3F5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1" name="TextBox 70"/>
            <p:cNvSpPr txBox="1"/>
            <p:nvPr userDrawn="1"/>
          </p:nvSpPr>
          <p:spPr bwMode="auto">
            <a:xfrm>
              <a:off x="14602341" y="2599276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211/245/226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sp>
        <p:nvSpPr>
          <p:cNvPr id="72" name="TextBox 71"/>
          <p:cNvSpPr txBox="1"/>
          <p:nvPr userDrawn="1"/>
        </p:nvSpPr>
        <p:spPr bwMode="auto">
          <a:xfrm>
            <a:off x="12558019" y="2840075"/>
            <a:ext cx="27424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1000" b="1">
                <a:solidFill>
                  <a:srgbClr val="282A2E"/>
                </a:solidFill>
              </a:rPr>
              <a:t>Палитра для картограмм</a:t>
            </a:r>
            <a:endParaRPr/>
          </a:p>
        </p:txBody>
      </p:sp>
      <p:grpSp>
        <p:nvGrpSpPr>
          <p:cNvPr id="73" name="Группа 72"/>
          <p:cNvGrpSpPr/>
          <p:nvPr userDrawn="1"/>
        </p:nvGrpSpPr>
        <p:grpSpPr bwMode="auto">
          <a:xfrm>
            <a:off x="12383596" y="3147852"/>
            <a:ext cx="3626739" cy="473010"/>
            <a:chOff x="12383596" y="3147852"/>
            <a:chExt cx="3626739" cy="473010"/>
          </a:xfrm>
        </p:grpSpPr>
        <p:sp>
          <p:nvSpPr>
            <p:cNvPr id="74" name="Овал 73"/>
            <p:cNvSpPr/>
            <p:nvPr userDrawn="1"/>
          </p:nvSpPr>
          <p:spPr bwMode="auto">
            <a:xfrm>
              <a:off x="12658057" y="3147852"/>
              <a:ext cx="300625" cy="300625"/>
            </a:xfrm>
            <a:prstGeom prst="ellipse">
              <a:avLst/>
            </a:prstGeom>
            <a:solidFill>
              <a:srgbClr val="3631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5" name="TextBox 74"/>
            <p:cNvSpPr txBox="1"/>
            <p:nvPr userDrawn="1"/>
          </p:nvSpPr>
          <p:spPr bwMode="auto">
            <a:xfrm>
              <a:off x="12383596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54/49/148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6" name="Овал 75"/>
            <p:cNvSpPr/>
            <p:nvPr userDrawn="1"/>
          </p:nvSpPr>
          <p:spPr bwMode="auto">
            <a:xfrm>
              <a:off x="13193664" y="3147852"/>
              <a:ext cx="300625" cy="3006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7" name="TextBox 76"/>
            <p:cNvSpPr txBox="1"/>
            <p:nvPr userDrawn="1"/>
          </p:nvSpPr>
          <p:spPr bwMode="auto">
            <a:xfrm>
              <a:off x="12919203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52/1</a:t>
              </a:r>
              <a:r>
                <a:rPr lang="en-US" sz="700">
                  <a:solidFill>
                    <a:srgbClr val="282A2E"/>
                  </a:solidFill>
                </a:rPr>
                <a:t>1</a:t>
              </a:r>
              <a:r>
                <a:rPr lang="ru-RU" sz="700">
                  <a:solidFill>
                    <a:srgbClr val="282A2E"/>
                  </a:solidFill>
                </a:rPr>
                <a:t>1/194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78" name="Овал 77"/>
            <p:cNvSpPr/>
            <p:nvPr userDrawn="1"/>
          </p:nvSpPr>
          <p:spPr bwMode="auto">
            <a:xfrm>
              <a:off x="13764811" y="3147852"/>
              <a:ext cx="300625" cy="3006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79" name="TextBox 78"/>
            <p:cNvSpPr txBox="1"/>
            <p:nvPr userDrawn="1"/>
          </p:nvSpPr>
          <p:spPr bwMode="auto">
            <a:xfrm>
              <a:off x="13490350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125/187/252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0" name="Овал 79"/>
            <p:cNvSpPr/>
            <p:nvPr userDrawn="1"/>
          </p:nvSpPr>
          <p:spPr bwMode="auto">
            <a:xfrm>
              <a:off x="14323613" y="3147852"/>
              <a:ext cx="300625" cy="300625"/>
            </a:xfrm>
            <a:prstGeom prst="ellipse">
              <a:avLst/>
            </a:prstGeom>
            <a:solidFill>
              <a:srgbClr val="A9D3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1" name="TextBox 80"/>
            <p:cNvSpPr txBox="1"/>
            <p:nvPr userDrawn="1"/>
          </p:nvSpPr>
          <p:spPr bwMode="auto">
            <a:xfrm>
              <a:off x="14049152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169/211/253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2" name="Овал 81"/>
            <p:cNvSpPr/>
            <p:nvPr userDrawn="1"/>
          </p:nvSpPr>
          <p:spPr bwMode="auto">
            <a:xfrm>
              <a:off x="14876802" y="3147852"/>
              <a:ext cx="300625" cy="300625"/>
            </a:xfrm>
            <a:prstGeom prst="ellipse">
              <a:avLst/>
            </a:prstGeom>
            <a:solidFill>
              <a:srgbClr val="CFE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3" name="TextBox 82"/>
            <p:cNvSpPr txBox="1"/>
            <p:nvPr userDrawn="1"/>
          </p:nvSpPr>
          <p:spPr bwMode="auto">
            <a:xfrm>
              <a:off x="14602341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207/232/255</a:t>
              </a:r>
              <a:endParaRPr lang="en-US" sz="700">
                <a:solidFill>
                  <a:srgbClr val="282A2E"/>
                </a:solidFill>
              </a:endParaRPr>
            </a:p>
          </p:txBody>
        </p:sp>
        <p:sp>
          <p:nvSpPr>
            <p:cNvPr id="84" name="Овал 83"/>
            <p:cNvSpPr/>
            <p:nvPr userDrawn="1"/>
          </p:nvSpPr>
          <p:spPr bwMode="auto">
            <a:xfrm>
              <a:off x="15435249" y="3147852"/>
              <a:ext cx="300625" cy="300625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85" name="TextBox 84"/>
            <p:cNvSpPr txBox="1"/>
            <p:nvPr userDrawn="1"/>
          </p:nvSpPr>
          <p:spPr bwMode="auto">
            <a:xfrm>
              <a:off x="15160788" y="3420807"/>
              <a:ext cx="849547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ru-RU" sz="700">
                  <a:solidFill>
                    <a:srgbClr val="282A2E"/>
                  </a:solidFill>
                </a:rPr>
                <a:t>191/191/191</a:t>
              </a:r>
              <a:endParaRPr lang="en-US" sz="700">
                <a:solidFill>
                  <a:srgbClr val="282A2E"/>
                </a:solidFill>
              </a:endParaRPr>
            </a:p>
          </p:txBody>
        </p:sp>
      </p:grpSp>
      <p:pic>
        <p:nvPicPr>
          <p:cNvPr id="111" name="Рисунок 110"/>
          <p:cNvPicPr>
            <a:picLocks noChangeAspect="1"/>
          </p:cNvPicPr>
          <p:nvPr userDrawn="1"/>
        </p:nvPicPr>
        <p:blipFill>
          <a:blip r:embed="rId17"/>
          <a:stretch/>
        </p:blipFill>
        <p:spPr bwMode="auto">
          <a:xfrm>
            <a:off x="9296400" y="337233"/>
            <a:ext cx="2607733" cy="457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5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jpg"/><Relationship Id="rId3" Type="http://schemas.openxmlformats.org/officeDocument/2006/relationships/image" Target="../media/image7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8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png"/><Relationship Id="rId3" Type="http://schemas.openxmlformats.org/officeDocument/2006/relationships/image" Target="../media/image7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2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pn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 flipH="0" flipV="0">
            <a:off x="925437" y="2631492"/>
            <a:ext cx="6592062" cy="2456775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normAutofit fontScale="90000" lnSpcReduction="2000"/>
          </a:bodyPr>
          <a:lstStyle/>
          <a:p>
            <a:pPr>
              <a:spcBef>
                <a:spcPts val="283"/>
              </a:spcBef>
              <a:defRPr/>
            </a:pPr>
            <a:r>
              <a:rPr lang="ru-RU" sz="2400"/>
              <a:t>О порядке предоставления первичных статистических данных и особенностях заполнения отдельных форм федеральных статистических наблюдений:</a:t>
            </a:r>
            <a:br>
              <a:rPr lang="ru-RU" sz="2400"/>
            </a:br>
            <a:r>
              <a:rPr lang="ru-RU" sz="2400"/>
              <a:t> - 3-Ф, 1-ПР, 1-Т;</a:t>
            </a:r>
            <a:br>
              <a:rPr lang="ru-RU" sz="2400"/>
            </a:br>
            <a:r>
              <a:rPr lang="ru-RU" sz="2400"/>
              <a:t> - 1-НКО;</a:t>
            </a:r>
            <a:br>
              <a:rPr lang="ru-RU" sz="2400"/>
            </a:br>
            <a:r>
              <a:rPr lang="ru-RU" sz="2400"/>
              <a:t> - П-2(инвест).</a:t>
            </a:r>
            <a:r>
              <a:rPr lang="ru-RU" sz="2600"/>
              <a:t> </a:t>
            </a:r>
            <a:endParaRPr/>
          </a:p>
        </p:txBody>
      </p:sp>
      <p:sp>
        <p:nvSpPr>
          <p:cNvPr id="1440846897" name="Дата 3"/>
          <p:cNvSpPr>
            <a:spLocks noGrp="1"/>
          </p:cNvSpPr>
          <p:nvPr>
            <p:ph type="dt" sz="half" idx="10"/>
          </p:nvPr>
        </p:nvSpPr>
        <p:spPr bwMode="auto">
          <a:xfrm>
            <a:off x="936960" y="5802435"/>
            <a:ext cx="1006139" cy="365124"/>
          </a:xfrm>
        </p:spPr>
        <p:txBody>
          <a:bodyPr/>
          <a:lstStyle/>
          <a:p>
            <a:pPr>
              <a:defRPr/>
            </a:pPr>
            <a:r>
              <a:rPr lang="ru-RU"/>
              <a:t>26</a:t>
            </a:r>
            <a:r>
              <a:rPr/>
              <a:t>.0</a:t>
            </a:r>
            <a:r>
              <a:rPr lang="ru-RU"/>
              <a:t>4</a:t>
            </a:r>
            <a:r>
              <a:rPr/>
              <a:t>.2024</a:t>
            </a:r>
            <a:endParaRPr lang="ru-RU"/>
          </a:p>
        </p:txBody>
      </p:sp>
      <p:sp>
        <p:nvSpPr>
          <p:cNvPr id="1392365828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2062049" y="5802435"/>
            <a:ext cx="4114800" cy="365124"/>
          </a:xfrm>
        </p:spPr>
        <p:txBody>
          <a:bodyPr/>
          <a:lstStyle/>
          <a:p>
            <a:pPr>
              <a:defRPr/>
            </a:pPr>
            <a:r>
              <a:rPr lang="ru-RU"/>
              <a:t>Шарипов Дмитрий Геннадьевич</a:t>
            </a:r>
            <a:br>
              <a:rPr lang="ru-RU"/>
            </a:br>
            <a:r>
              <a:rPr lang="ru-RU"/>
              <a:t>заместитель руководителя Красноярскстата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 marL="327936" indent="-327936">
              <a:buAutoNum type="arabicPeriod"/>
              <a:defRPr/>
            </a:pPr>
            <a:r>
              <a:rPr lang="ru-RU"/>
              <a:t>Почему ?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7" name="object 2"/>
          <p:cNvSpPr/>
          <p:nvPr/>
        </p:nvSpPr>
        <p:spPr bwMode="auto">
          <a:xfrm flipH="0" flipV="0">
            <a:off x="666750" y="1255885"/>
            <a:ext cx="4889856" cy="2059411"/>
          </a:xfrm>
          <a:custGeom>
            <a:avLst/>
            <a:gdLst/>
            <a:ahLst/>
            <a:cxnLst/>
            <a:rect l="l" t="t" r="r" b="b"/>
            <a:pathLst>
              <a:path w="4574540" h="5994400" fill="norm" stroke="1" extrusionOk="0">
                <a:moveTo>
                  <a:pt x="4421797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5842000"/>
                </a:lnTo>
                <a:lnTo>
                  <a:pt x="7769" y="5890168"/>
                </a:lnTo>
                <a:lnTo>
                  <a:pt x="29405" y="5932003"/>
                </a:lnTo>
                <a:lnTo>
                  <a:pt x="62396" y="5964994"/>
                </a:lnTo>
                <a:lnTo>
                  <a:pt x="104231" y="5986630"/>
                </a:lnTo>
                <a:lnTo>
                  <a:pt x="152400" y="5994400"/>
                </a:lnTo>
                <a:lnTo>
                  <a:pt x="4421797" y="5994400"/>
                </a:lnTo>
                <a:lnTo>
                  <a:pt x="4469970" y="5986630"/>
                </a:lnTo>
                <a:lnTo>
                  <a:pt x="4511805" y="5964994"/>
                </a:lnTo>
                <a:lnTo>
                  <a:pt x="4544794" y="5932003"/>
                </a:lnTo>
                <a:lnTo>
                  <a:pt x="4566428" y="5890168"/>
                </a:lnTo>
                <a:lnTo>
                  <a:pt x="4574197" y="5842000"/>
                </a:lnTo>
                <a:lnTo>
                  <a:pt x="4574197" y="152400"/>
                </a:lnTo>
                <a:lnTo>
                  <a:pt x="4566428" y="104231"/>
                </a:lnTo>
                <a:lnTo>
                  <a:pt x="4544794" y="62396"/>
                </a:lnTo>
                <a:lnTo>
                  <a:pt x="4511805" y="29405"/>
                </a:lnTo>
                <a:lnTo>
                  <a:pt x="4469970" y="7769"/>
                </a:lnTo>
                <a:lnTo>
                  <a:pt x="4421797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1"/>
          </p:nvPr>
        </p:nvSpPr>
        <p:spPr bwMode="auto">
          <a:xfrm flipH="0" flipV="0">
            <a:off x="814386" y="1255886"/>
            <a:ext cx="4557073" cy="2086511"/>
          </a:xfrm>
          <a:prstGeom prst="rect">
            <a:avLst/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/>
              <a:buNone/>
              <a:defRPr/>
            </a:pPr>
            <a:r>
              <a:rPr lang="ru-RU" sz="2000" b="1">
                <a:solidFill>
                  <a:srgbClr val="282A2E"/>
                </a:solidFill>
              </a:rPr>
              <a:t>Федеральный закон </a:t>
            </a:r>
            <a:br>
              <a:rPr lang="ru-RU" sz="2000" b="1">
                <a:solidFill>
                  <a:srgbClr val="282A2E"/>
                </a:solidFill>
              </a:rPr>
            </a:br>
            <a:r>
              <a:rPr lang="ru-RU" sz="2000" b="1" i="0" u="none" strike="noStrike" cap="none" spc="0">
                <a:solidFill>
                  <a:srgbClr val="282A2E"/>
                </a:solidFill>
                <a:latin typeface="+mn-lt"/>
                <a:ea typeface="+mn-ea"/>
                <a:cs typeface="+mn-cs"/>
              </a:rPr>
              <a:t>от 29.11.2007 г. </a:t>
            </a:r>
            <a:r>
              <a:rPr lang="ru-RU" sz="2000" b="1">
                <a:solidFill>
                  <a:srgbClr val="282A2E"/>
                </a:solidFill>
              </a:rPr>
              <a:t>№ 282-ФЗ </a:t>
            </a:r>
            <a:br>
              <a:rPr lang="ru-RU" sz="2000" b="1">
                <a:solidFill>
                  <a:srgbClr val="282A2E"/>
                </a:solidFill>
              </a:rPr>
            </a:br>
            <a:r>
              <a:rPr lang="ru-RU" sz="2000" b="1">
                <a:solidFill>
                  <a:srgbClr val="282A2E"/>
                </a:solidFill>
              </a:rPr>
              <a:t>«Об официальном статистическом учете</a:t>
            </a:r>
            <a:r>
              <a:rPr lang="ru-RU" sz="2000" b="1">
                <a:solidFill>
                  <a:srgbClr val="282A2E"/>
                </a:solidFill>
              </a:rPr>
              <a:t> и системе государственной статистики </a:t>
            </a:r>
            <a:r>
              <a:rPr lang="ru-RU" sz="2000" b="1">
                <a:solidFill>
                  <a:srgbClr val="282A2E"/>
                </a:solidFill>
              </a:rPr>
              <a:t>в Российской Федерации»</a:t>
            </a:r>
            <a:endParaRPr lang="ru-RU" sz="2000" b="1">
              <a:solidFill>
                <a:srgbClr val="282A2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 bwMode="auto">
          <a:xfrm flipH="0" flipV="0">
            <a:off x="5909467" y="1255884"/>
            <a:ext cx="4967489" cy="1794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9821" indent="-239821" algn="ctr">
              <a:lnSpc>
                <a:spcPct val="113999"/>
              </a:lnSpc>
              <a:buAutoNum type="arabicPeriod"/>
              <a:defRPr/>
            </a:pPr>
            <a:r>
              <a:rPr lang="ru-RU" sz="1400" b="1">
                <a:solidFill>
                  <a:sysClr val="windowText" lastClr="000000"/>
                </a:solidFill>
                <a:latin typeface="Arial"/>
                <a:cs typeface="Arial"/>
              </a:rPr>
              <a:t>Р</a:t>
            </a:r>
            <a: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еспонденты (юридические лица и индивидуальные предприниматели) обязаны безвозмездно предоставлять </a:t>
            </a:r>
            <a: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первичные статистические данные, необходимые для формирования официальной статистической информации </a:t>
            </a:r>
            <a:r>
              <a:rPr lang="ru-RU" sz="1400" b="1">
                <a:solidFill>
                  <a:sysClr val="windowText" lastClr="000000"/>
                </a:solidFill>
                <a:latin typeface="Arial"/>
                <a:cs typeface="Arial"/>
              </a:rPr>
              <a:t>в форме электронного документа, подписанного усиленной электронной подписью.</a:t>
            </a:r>
            <a:endParaRPr sz="1400" b="1" i="0" u="none" strike="noStrike" cap="none" spc="0">
              <a:solidFill>
                <a:sysClr val="windowText" lastClr="000000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029092" y="4181473"/>
            <a:ext cx="4439823" cy="196079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98180308" name="Прямоугольник 30"/>
          <p:cNvSpPr/>
          <p:nvPr/>
        </p:nvSpPr>
        <p:spPr bwMode="auto">
          <a:xfrm flipH="0" flipV="0">
            <a:off x="599661" y="3649118"/>
            <a:ext cx="5055946" cy="2524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3999"/>
              </a:lnSpc>
              <a:defRPr/>
            </a:pPr>
            <a:r>
              <a:rPr lang="ru-RU" sz="1400" b="1">
                <a:solidFill>
                  <a:sysClr val="windowText" lastClr="000000"/>
                </a:solidFill>
                <a:latin typeface="Arial"/>
                <a:cs typeface="Arial"/>
              </a:rPr>
              <a:t>2. Росстат формирует официальную статистическую информацию, </a:t>
            </a:r>
            <a: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публикует ее в официальных изданиях, средствах массовой информации и размещает для всеобщего доступа в сети Интернет</a:t>
            </a:r>
            <a:r>
              <a:rPr lang="ru-RU" sz="1400" b="1">
                <a:solidFill>
                  <a:sysClr val="windowText" lastClr="000000"/>
                </a:solidFill>
                <a:latin typeface="Arial"/>
                <a:cs typeface="Arial"/>
              </a:rPr>
              <a:t>.</a:t>
            </a:r>
            <a:endParaRPr lang="ru-RU" sz="1400" b="1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algn="ctr">
              <a:lnSpc>
                <a:spcPct val="113999"/>
              </a:lnSpc>
              <a:defRPr/>
            </a:pPr>
            <a:endParaRPr lang="ru-RU" sz="1400" b="1">
              <a:solidFill>
                <a:sysClr val="windowText" lastClr="000000"/>
              </a:solidFill>
              <a:latin typeface="Arial"/>
              <a:cs typeface="Arial"/>
            </a:endParaRPr>
          </a:p>
          <a:p>
            <a:pPr marL="0" marR="0" indent="0" algn="ctr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3. </a:t>
            </a:r>
            <a: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Официальная статистическая информация </a:t>
            </a:r>
            <a: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предоставляется Президенту, Федеральному Собранию и Правительству РФ, иным ФОИВ, </a:t>
            </a:r>
            <a:b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</a:br>
            <a:r>
              <a:rPr lang="ru-RU" sz="1400" b="1" i="0" u="none" strike="noStrike" cap="none" spc="0">
                <a:solidFill>
                  <a:sysClr val="windowText" lastClr="000000"/>
                </a:solidFill>
                <a:latin typeface="Arial"/>
                <a:ea typeface="Arial"/>
                <a:cs typeface="Arial"/>
              </a:rPr>
              <a:t>органам государственной власти субъектов РФ, органам местного самоуправления и т.д.</a:t>
            </a:r>
            <a:endParaRPr lang="ru-RU" sz="1400" b="1" i="0" u="none" strike="noStrike" cap="none" spc="0">
              <a:solidFill>
                <a:sysClr val="windowText" lastClr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2. Что ?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10983740" y="6160648"/>
            <a:ext cx="559981" cy="659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 bwMode="auto">
          <a:xfrm>
            <a:off x="415711" y="1134322"/>
            <a:ext cx="5838627" cy="3943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indent="-342900" algn="l">
              <a:lnSpc>
                <a:spcPct val="100000"/>
              </a:lnSpc>
              <a:spcBef>
                <a:spcPts val="878"/>
              </a:spcBef>
              <a:spcAft>
                <a:spcPts val="0"/>
              </a:spcAft>
              <a:buFont typeface="Wingdings"/>
              <a:buChar char="Ø"/>
              <a:defRPr/>
            </a:pPr>
            <a:r>
              <a:rPr lang="ru-RU" sz="1400" b="1">
                <a:solidFill>
                  <a:prstClr val="black"/>
                </a:solidFill>
                <a:cs typeface="Arial"/>
              </a:rPr>
              <a:t>Информирование респондентов </a:t>
            </a:r>
            <a:r>
              <a:rPr lang="ru-RU" sz="1400">
                <a:solidFill>
                  <a:prstClr val="black"/>
                </a:solidFill>
                <a:cs typeface="Arial"/>
              </a:rPr>
              <a:t>осуществляется</a:t>
            </a:r>
            <a:r>
              <a:rPr lang="ru-RU" sz="1400">
                <a:solidFill>
                  <a:prstClr val="black"/>
                </a:solidFill>
                <a:cs typeface="Arial"/>
              </a:rPr>
              <a:t> </a:t>
            </a:r>
            <a:r>
              <a:rPr lang="ru-RU" sz="1400" b="0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посредством размещения на официальном </a:t>
            </a:r>
            <a:r>
              <a:rPr lang="ru-RU" sz="1400" b="0" i="0" u="none" strike="noStrike" cap="none" spc="0">
                <a:solidFill>
                  <a:prstClr val="black"/>
                </a:solidFill>
                <a:latin typeface="+mn-lt"/>
                <a:ea typeface="+mn-ea"/>
                <a:cs typeface="Arial"/>
              </a:rPr>
              <a:t>интернет – сайте Росстата </a:t>
            </a:r>
            <a:r>
              <a:rPr lang="en-US" sz="1400" b="1" i="0" u="none" strike="noStrike" cap="none" spc="0">
                <a:ln>
                  <a:noFill/>
                </a:ln>
                <a:solidFill>
                  <a:srgbClr val="363194"/>
                </a:solidFill>
                <a:latin typeface="+mn-lt"/>
                <a:ea typeface="+mn-ea"/>
                <a:cs typeface="Arial"/>
              </a:rPr>
              <a:t>https://rosstat.gov.ru</a:t>
            </a:r>
            <a:r>
              <a:rPr lang="ru-RU" sz="1400" b="0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 перечней респондентов, в отношении которых проводится федеральное статистическое наблюдение, с указанием индексов и наименований форм, подлежащих предоставлению, реквизитов актов об их утверждении. </a:t>
            </a:r>
            <a:r>
              <a:rPr lang="ru-RU" sz="1400" b="0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(</a:t>
            </a:r>
            <a:r>
              <a:rPr lang="ru-RU" sz="1400" b="0" i="1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Главная - Респондентам - Индивидуальный перечень форм по ИНН / ОГРН / ОКПО</a:t>
            </a:r>
            <a:r>
              <a:rPr lang="ru-RU" sz="1400" b="0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)</a:t>
            </a:r>
            <a:endParaRPr lang="ru-RU" sz="1400" b="1" i="0" u="none" strike="noStrike" cap="none" spc="0">
              <a:solidFill>
                <a:prstClr val="black"/>
              </a:solidFill>
              <a:latin typeface="Arial"/>
              <a:ea typeface="Arial"/>
              <a:cs typeface="Arial"/>
            </a:endParaRPr>
          </a:p>
          <a:p>
            <a:pPr marL="342900" marR="0" indent="-342900" algn="l">
              <a:lnSpc>
                <a:spcPct val="100000"/>
              </a:lnSpc>
              <a:spcBef>
                <a:spcPts val="877"/>
              </a:spcBef>
              <a:spcAft>
                <a:spcPts val="0"/>
              </a:spcAft>
              <a:buFont typeface="Wingdings"/>
              <a:buChar char="Ø"/>
              <a:defRPr/>
            </a:pPr>
            <a:r>
              <a:rPr lang="ru-RU" sz="1400" b="1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Дополнительно </a:t>
            </a:r>
            <a:r>
              <a:rPr lang="ru-RU" sz="1400" b="1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для информирования</a:t>
            </a:r>
            <a:r>
              <a:rPr lang="ru-RU" sz="1400" b="0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 используются электронные средства связи (электронная почта, указанная в предоставленной ранее отчетности или заявленная при регистрации в ФНС)</a:t>
            </a:r>
            <a:endParaRPr lang="en-US" sz="1400" b="1" i="0" u="none" strike="noStrike" cap="none" spc="0">
              <a:ln>
                <a:noFill/>
              </a:ln>
              <a:solidFill>
                <a:srgbClr val="363194"/>
              </a:solidFill>
              <a:latin typeface="Arial"/>
              <a:cs typeface="Arial"/>
            </a:endParaRPr>
          </a:p>
          <a:p>
            <a:pPr marL="342900" marR="0" indent="-342900" algn="l">
              <a:lnSpc>
                <a:spcPct val="100000"/>
              </a:lnSpc>
              <a:spcBef>
                <a:spcPts val="878"/>
              </a:spcBef>
              <a:spcAft>
                <a:spcPts val="0"/>
              </a:spcAft>
              <a:buFont typeface="Wingdings"/>
              <a:buChar char="Ø"/>
              <a:defRPr/>
            </a:pPr>
            <a:r>
              <a:rPr lang="ru-RU" sz="1400" b="1" i="0" u="none" strike="noStrike" cap="none" spc="0">
                <a:solidFill>
                  <a:prstClr val="black"/>
                </a:solidFill>
                <a:latin typeface="Arial"/>
                <a:ea typeface="Arial"/>
                <a:cs typeface="Arial"/>
              </a:rPr>
              <a:t>Бланки форм и указания по заполнению, шаблоны для предоставления в электронном виде </a:t>
            </a:r>
            <a:r>
              <a:rPr lang="ru-RU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(</a:t>
            </a:r>
            <a:r>
              <a:rPr lang="ru-RU" sz="1400" b="0" i="1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Главная </a:t>
            </a:r>
            <a:r>
              <a:rPr lang="en-US" sz="1400" b="0" i="1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- </a:t>
            </a:r>
            <a:r>
              <a:rPr lang="ru-RU" sz="1400" b="0" i="1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Респондентам - Формы федерального статистического наблюдения </a:t>
            </a:r>
            <a:r>
              <a:rPr lang="ru-RU" sz="1400" b="0" i="1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- </a:t>
            </a:r>
            <a:r>
              <a:rPr lang="ru-RU" sz="1400" b="0" i="1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Альбом форм федерального статистического наблюдения</a:t>
            </a:r>
            <a:r>
              <a:rPr lang="ru-RU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)</a:t>
            </a:r>
            <a:r>
              <a:rPr lang="en-US" sz="1400" b="0" i="0" u="none" strike="noStrike" cap="none" spc="0">
                <a:solidFill>
                  <a:srgbClr val="00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400" b="1" i="0" strike="noStrike" cap="none" spc="0">
                <a:solidFill>
                  <a:srgbClr val="363194"/>
                </a:solidFill>
                <a:latin typeface="Arial"/>
                <a:ea typeface="Arial"/>
                <a:cs typeface="Arial"/>
              </a:rPr>
              <a:t>https://rosstat.gov.ru/monitoring</a:t>
            </a:r>
            <a:endParaRPr lang="en-US" sz="1400" b="1" i="0" strike="noStrike" cap="none" spc="0">
              <a:solidFill>
                <a:srgbClr val="363194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6663180" y="887411"/>
            <a:ext cx="4600549" cy="527323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7229475" y="4086781"/>
            <a:ext cx="1981200" cy="504547"/>
          </a:xfrm>
          <a:prstGeom prst="rect">
            <a:avLst/>
          </a:prstGeom>
          <a:noFill/>
          <a:ln w="19049">
            <a:noFill/>
            <a:prstDash val="solid"/>
          </a:ln>
          <a:effectLst/>
        </p:spPr>
      </p:pic>
      <p:sp>
        <p:nvSpPr>
          <p:cNvPr id="1319347080" name="Стрелка вправо 1319347079"/>
          <p:cNvSpPr/>
          <p:nvPr/>
        </p:nvSpPr>
        <p:spPr bwMode="auto">
          <a:xfrm>
            <a:off x="6152101" y="3919336"/>
            <a:ext cx="747756" cy="842047"/>
          </a:xfrm>
          <a:prstGeom prst="rightArrow">
            <a:avLst>
              <a:gd name="adj1" fmla="val 50000"/>
              <a:gd name="adj2" fmla="val 54171"/>
            </a:avLst>
          </a:prstGeom>
          <a:solidFill>
            <a:srgbClr val="346FC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28610328" name="Заголовок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3. Что ?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514509126" name="Прямоугольник 39"/>
          <p:cNvSpPr/>
          <p:nvPr/>
        </p:nvSpPr>
        <p:spPr bwMode="auto">
          <a:xfrm>
            <a:off x="10983739" y="6160647"/>
            <a:ext cx="559980" cy="6597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09863093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99661" y="960640"/>
            <a:ext cx="9747738" cy="5332494"/>
          </a:xfrm>
          <a:prstGeom prst="rect">
            <a:avLst/>
          </a:prstGeom>
          <a:ln w="12699">
            <a:solidFill>
              <a:schemeClr val="accent1">
                <a:lumMod val="50196"/>
              </a:schemeClr>
            </a:solidFill>
            <a:prstDash val="solid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3. Как ?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7" name="object 2"/>
          <p:cNvSpPr/>
          <p:nvPr/>
        </p:nvSpPr>
        <p:spPr bwMode="auto">
          <a:xfrm flipH="0" flipV="0">
            <a:off x="666750" y="1114424"/>
            <a:ext cx="3943350" cy="2228135"/>
          </a:xfrm>
          <a:custGeom>
            <a:avLst/>
            <a:gdLst/>
            <a:ahLst/>
            <a:cxnLst/>
            <a:rect l="l" t="t" r="r" b="b"/>
            <a:pathLst>
              <a:path w="4574540" h="5994400" fill="norm" stroke="1" extrusionOk="0">
                <a:moveTo>
                  <a:pt x="4421797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5842000"/>
                </a:lnTo>
                <a:lnTo>
                  <a:pt x="7769" y="5890168"/>
                </a:lnTo>
                <a:lnTo>
                  <a:pt x="29405" y="5932003"/>
                </a:lnTo>
                <a:lnTo>
                  <a:pt x="62396" y="5964994"/>
                </a:lnTo>
                <a:lnTo>
                  <a:pt x="104231" y="5986630"/>
                </a:lnTo>
                <a:lnTo>
                  <a:pt x="152400" y="5994400"/>
                </a:lnTo>
                <a:lnTo>
                  <a:pt x="4421797" y="5994400"/>
                </a:lnTo>
                <a:lnTo>
                  <a:pt x="4469970" y="5986630"/>
                </a:lnTo>
                <a:lnTo>
                  <a:pt x="4511805" y="5964994"/>
                </a:lnTo>
                <a:lnTo>
                  <a:pt x="4544794" y="5932003"/>
                </a:lnTo>
                <a:lnTo>
                  <a:pt x="4566428" y="5890168"/>
                </a:lnTo>
                <a:lnTo>
                  <a:pt x="4574197" y="5842000"/>
                </a:lnTo>
                <a:lnTo>
                  <a:pt x="4574197" y="152400"/>
                </a:lnTo>
                <a:lnTo>
                  <a:pt x="4566428" y="104231"/>
                </a:lnTo>
                <a:lnTo>
                  <a:pt x="4544794" y="62396"/>
                </a:lnTo>
                <a:lnTo>
                  <a:pt x="4511805" y="29405"/>
                </a:lnTo>
                <a:lnTo>
                  <a:pt x="4469970" y="7769"/>
                </a:lnTo>
                <a:lnTo>
                  <a:pt x="4421797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Overflow="overflow" horzOverflow="overflow" vert="horz" wrap="square" lIns="0" tIns="0" rIns="0" bIns="0" numCol="1" spcCol="0" rtlCol="0" fromWordArt="0" anchor="ctr" anchorCtr="0" forceAA="0" upright="0" compatLnSpc="0"/>
          <a:lstStyle/>
          <a:p>
            <a:pPr>
              <a:defRPr/>
            </a:pPr>
            <a:endParaRPr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1"/>
          </p:nvPr>
        </p:nvSpPr>
        <p:spPr bwMode="auto">
          <a:xfrm flipH="0" flipV="0">
            <a:off x="666750" y="1114425"/>
            <a:ext cx="4067173" cy="2257454"/>
          </a:xfrm>
          <a:prstGeom prst="rect">
            <a:avLst/>
          </a:prstGeom>
          <a:ln>
            <a:noFill/>
          </a:ln>
        </p:spPr>
        <p:txBody>
          <a:bodyPr vertOverflow="overflow" horzOverflow="overflow" vert="horz" wrap="square" lIns="91440" tIns="45720" rIns="91440" bIns="45720" numCol="1" spcCol="0" rtlCol="0" fromWordArt="0" anchor="ctr" anchorCtr="0" forceAA="0" upright="0" compatLnSpc="0"/>
          <a:lstStyle/>
          <a:p>
            <a:pPr marL="0" marR="0" indent="0" algn="ctr">
              <a:lnSpc>
                <a:spcPct val="100000"/>
              </a:lnSpc>
              <a:spcBef>
                <a:spcPts val="1161"/>
              </a:spcBef>
              <a:spcAft>
                <a:spcPts val="0"/>
              </a:spcAft>
              <a:buFont typeface="Arial"/>
              <a:buNone/>
              <a:defRPr/>
            </a:pPr>
            <a:r>
              <a:rPr lang="ru-RU" sz="1600" b="1" i="0" u="none" strike="noStrike" cap="none" spc="0">
                <a:solidFill>
                  <a:srgbClr val="282A2E"/>
                </a:solidFill>
                <a:latin typeface="Arial"/>
                <a:ea typeface="Arial"/>
                <a:cs typeface="Arial"/>
              </a:rPr>
              <a:t>Постановление Правительства РФ </a:t>
            </a:r>
            <a:br>
              <a:rPr lang="ru-RU" sz="1600" b="1" i="0" u="none" strike="noStrike" cap="none" spc="0">
                <a:solidFill>
                  <a:srgbClr val="282A2E"/>
                </a:solidFill>
                <a:latin typeface="Arial"/>
                <a:ea typeface="Arial"/>
                <a:cs typeface="Arial"/>
              </a:rPr>
            </a:br>
            <a:r>
              <a:rPr lang="ru-RU" sz="1600" b="1" i="0" u="none" strike="noStrike" cap="none" spc="0">
                <a:solidFill>
                  <a:srgbClr val="282A2E"/>
                </a:solidFill>
                <a:latin typeface="Arial"/>
                <a:ea typeface="Arial"/>
                <a:cs typeface="Arial"/>
              </a:rPr>
              <a:t>от 18.08.2008 г. N 620 </a:t>
            </a:r>
            <a:br>
              <a:rPr lang="ru-RU" sz="1600" b="1" i="0" u="none" strike="noStrike" cap="none" spc="0">
                <a:solidFill>
                  <a:srgbClr val="282A2E"/>
                </a:solidFill>
                <a:latin typeface="Arial"/>
                <a:ea typeface="Arial"/>
                <a:cs typeface="Arial"/>
              </a:rPr>
            </a:br>
            <a:r>
              <a:rPr lang="ru-RU" sz="1600" b="1" i="0" u="none" strike="noStrike" cap="none" spc="0">
                <a:solidFill>
                  <a:srgbClr val="282A2E"/>
                </a:solidFill>
                <a:latin typeface="Arial"/>
                <a:ea typeface="Arial"/>
                <a:cs typeface="Arial"/>
              </a:rPr>
              <a:t>"Об условиях предоставления в обязательном порядке первичных статистических данных и административных данных субъектам официального статистического учета"</a:t>
            </a:r>
            <a:endParaRPr lang="ru-RU" sz="1800" b="1" i="0" u="none" strike="noStrike" cap="none" spc="0">
              <a:solidFill>
                <a:srgbClr val="282A2E"/>
              </a:solidFill>
              <a:latin typeface="Arial"/>
              <a:cs typeface="Arial"/>
            </a:endParaRPr>
          </a:p>
        </p:txBody>
      </p:sp>
      <p:sp>
        <p:nvSpPr>
          <p:cNvPr id="33" name="object 21"/>
          <p:cNvSpPr txBox="1"/>
          <p:nvPr/>
        </p:nvSpPr>
        <p:spPr bwMode="auto">
          <a:xfrm>
            <a:off x="5908672" y="1138399"/>
            <a:ext cx="5713900" cy="2922239"/>
          </a:xfrm>
          <a:prstGeom prst="rect">
            <a:avLst/>
          </a:prstGeom>
          <a:ln>
            <a:noFill/>
          </a:ln>
        </p:spPr>
        <p:txBody>
          <a:bodyPr vert="horz" wrap="square" lIns="0" tIns="127000" rIns="0" bIns="0" rtlCol="0">
            <a:spAutoFit/>
          </a:bodyPr>
          <a:lstStyle/>
          <a:p>
            <a:pPr marL="26670">
              <a:spcBef>
                <a:spcPts val="1000"/>
              </a:spcBef>
              <a:defRPr/>
            </a:pPr>
            <a:r>
              <a:rPr lang="ru-RU" sz="1600" b="1" spc="-10">
                <a:latin typeface="Arial"/>
                <a:cs typeface="Arial"/>
              </a:rPr>
              <a:t>Первичные </a:t>
            </a:r>
            <a:r>
              <a:rPr lang="ru-RU" sz="1600" b="1" spc="-10">
                <a:latin typeface="Arial"/>
                <a:cs typeface="Arial"/>
              </a:rPr>
              <a:t>статистические данные в форме электронного документа, подписанного усиленной электронной подписью, могут быть предоставлены следующими способами:</a:t>
            </a:r>
            <a:endParaRPr lang="ru-RU" sz="1600" b="1" spc="-9">
              <a:latin typeface="Arial"/>
              <a:cs typeface="Arial"/>
            </a:endParaRPr>
          </a:p>
          <a:p>
            <a:pPr marL="288520" indent="-261850">
              <a:spcBef>
                <a:spcPts val="999"/>
              </a:spcBef>
              <a:buFont typeface="Wingdings"/>
              <a:buChar char="Ø"/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Система Web-сбора Росстата</a:t>
            </a:r>
            <a:endParaRPr lang="ru-RU" sz="1600" b="1" spc="-9">
              <a:latin typeface="Arial"/>
              <a:cs typeface="Arial"/>
            </a:endParaRPr>
          </a:p>
          <a:p>
            <a:pPr marL="742950" lvl="1" indent="-285750">
              <a:buFont typeface="Arial"/>
              <a:buChar char="•"/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В режиме </a:t>
            </a:r>
            <a:r>
              <a:rPr lang="en-US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on-line </a:t>
            </a:r>
            <a:endParaRPr sz="1600" b="1"/>
          </a:p>
          <a:p>
            <a:pPr marL="742950" lvl="1" indent="-285750">
              <a:buFont typeface="Arial"/>
              <a:buChar char="•"/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В режиме о</a:t>
            </a:r>
            <a:r>
              <a:rPr lang="en-US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ff-line</a:t>
            </a:r>
            <a:endParaRPr sz="1600" b="1">
              <a:latin typeface="Arial"/>
              <a:cs typeface="Arial"/>
            </a:endParaRPr>
          </a:p>
          <a:p>
            <a:pPr marL="285750" indent="-285750">
              <a:spcBef>
                <a:spcPts val="566"/>
              </a:spcBef>
              <a:buFont typeface="Wingdings"/>
              <a:buChar char="Ø"/>
              <a:defRPr/>
            </a:pPr>
            <a:r>
              <a:rPr lang="ru-RU" sz="1600" b="1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Система электронного документооборота специализированных операторов связи</a:t>
            </a:r>
            <a:endParaRPr sz="1600" b="1"/>
          </a:p>
          <a:p>
            <a:pPr marL="26669">
              <a:spcBef>
                <a:spcPts val="999"/>
              </a:spcBef>
              <a:defRPr/>
            </a:pPr>
            <a:r>
              <a:rPr lang="ru-RU" sz="1600" b="1" spc="-9">
                <a:latin typeface="Arial"/>
                <a:cs typeface="Arial"/>
              </a:rPr>
              <a:t> </a:t>
            </a:r>
            <a:endParaRPr b="1"/>
          </a:p>
        </p:txBody>
      </p:sp>
      <p:pic>
        <p:nvPicPr>
          <p:cNvPr id="34" name="Picture 2" descr="https://img2.freepng.ru/20180526/rku/kisspng-organization-osaka-computer-monitors-computer-soft-5b09bc56ca6ef8.0797596615273646948292.jpg"/>
          <p:cNvPicPr>
            <a:picLocks noChangeAspect="1" noChangeArrowheads="1"/>
          </p:cNvPicPr>
          <p:nvPr/>
        </p:nvPicPr>
        <p:blipFill>
          <a:blip r:embed="rId2"/>
          <a:srcRect l="13704" t="10530" r="13465" b="10530"/>
          <a:stretch/>
        </p:blipFill>
        <p:spPr bwMode="auto">
          <a:xfrm>
            <a:off x="4842860" y="1844262"/>
            <a:ext cx="819658" cy="768459"/>
          </a:xfrm>
          <a:prstGeom prst="rect">
            <a:avLst/>
          </a:prstGeom>
          <a:noFill/>
        </p:spPr>
      </p:pic>
      <p:sp>
        <p:nvSpPr>
          <p:cNvPr id="38" name="object 21"/>
          <p:cNvSpPr txBox="1"/>
          <p:nvPr/>
        </p:nvSpPr>
        <p:spPr bwMode="auto">
          <a:xfrm flipH="0" flipV="0">
            <a:off x="1097960" y="3523861"/>
            <a:ext cx="3887509" cy="1991719"/>
          </a:xfrm>
          <a:prstGeom prst="rect">
            <a:avLst/>
          </a:prstGeom>
          <a:ln>
            <a:noFill/>
          </a:ln>
        </p:spPr>
        <p:txBody>
          <a:bodyPr vert="horz" wrap="square" lIns="0" tIns="126999" rIns="0" bIns="0" rtlCol="0">
            <a:spAutoFit/>
          </a:bodyPr>
          <a:lstStyle/>
          <a:p>
            <a:pPr marL="26670">
              <a:spcBef>
                <a:spcPts val="1000"/>
              </a:spcBef>
              <a:defRPr/>
            </a:pPr>
            <a:r>
              <a:rPr lang="ru-RU" sz="1600" b="1" spc="-10">
                <a:solidFill>
                  <a:srgbClr val="DA0000"/>
                </a:solidFill>
                <a:latin typeface="Arial"/>
                <a:cs typeface="Arial"/>
              </a:rPr>
              <a:t>Не допускается предоставление</a:t>
            </a:r>
            <a:br>
              <a:rPr lang="ru-RU" sz="1600" b="1" spc="-10">
                <a:solidFill>
                  <a:srgbClr val="DA0000"/>
                </a:solidFill>
                <a:latin typeface="Arial"/>
                <a:cs typeface="Arial"/>
              </a:rPr>
            </a:br>
            <a:r>
              <a:rPr lang="ru-RU" sz="1600" b="1" spc="-10">
                <a:solidFill>
                  <a:srgbClr val="DA0000"/>
                </a:solidFill>
                <a:latin typeface="Arial"/>
                <a:cs typeface="Arial"/>
              </a:rPr>
              <a:t>первичных статистических данных:</a:t>
            </a:r>
            <a:endParaRPr lang="ru-RU" sz="1600" b="1" spc="-9">
              <a:solidFill>
                <a:srgbClr val="DA0000"/>
              </a:solidFill>
              <a:latin typeface="Arial"/>
              <a:cs typeface="Arial"/>
            </a:endParaRPr>
          </a:p>
          <a:p>
            <a:pPr marL="312419" indent="-285750">
              <a:buFont typeface="Wingdings"/>
              <a:buChar char="Ø"/>
              <a:defRPr/>
            </a:pPr>
            <a:r>
              <a:rPr lang="ru-RU" sz="1600" b="1" i="0" u="none" strike="noStrike" cap="none" spc="-9">
                <a:solidFill>
                  <a:srgbClr val="FF0000"/>
                </a:solidFill>
                <a:latin typeface="Arial"/>
                <a:ea typeface="Arial"/>
                <a:cs typeface="Arial"/>
              </a:rPr>
              <a:t>Бумажный носитель</a:t>
            </a:r>
            <a:endParaRPr sz="1600" b="1">
              <a:solidFill>
                <a:srgbClr val="FF0000"/>
              </a:solidFill>
            </a:endParaRPr>
          </a:p>
          <a:p>
            <a:pPr marL="312419" indent="-285750">
              <a:buFont typeface="Wingdings"/>
              <a:buChar char="Ø"/>
              <a:defRPr/>
            </a:pPr>
            <a:r>
              <a:rPr lang="ru-RU" sz="1600" b="1" i="0" u="none" strike="noStrike" cap="none" spc="-9">
                <a:solidFill>
                  <a:srgbClr val="FF0000"/>
                </a:solidFill>
                <a:latin typeface="Arial"/>
                <a:ea typeface="Arial"/>
                <a:cs typeface="Arial"/>
              </a:rPr>
              <a:t>Факс</a:t>
            </a:r>
            <a:endParaRPr sz="1600" b="1">
              <a:solidFill>
                <a:srgbClr val="FF0000"/>
              </a:solidFill>
            </a:endParaRPr>
          </a:p>
          <a:p>
            <a:pPr marL="312419" indent="-285750">
              <a:buFont typeface="Wingdings"/>
              <a:buChar char="Ø"/>
              <a:defRPr/>
            </a:pPr>
            <a:r>
              <a:rPr lang="ru-RU" sz="1600" b="1" i="0" u="none" strike="noStrike" cap="none" spc="-9">
                <a:solidFill>
                  <a:srgbClr val="FF0000"/>
                </a:solidFill>
                <a:latin typeface="Arial"/>
                <a:ea typeface="Arial"/>
                <a:cs typeface="Arial"/>
              </a:rPr>
              <a:t>Скан</a:t>
            </a:r>
            <a:endParaRPr sz="1600" b="1">
              <a:solidFill>
                <a:srgbClr val="FF0000"/>
              </a:solidFill>
            </a:endParaRPr>
          </a:p>
          <a:p>
            <a:pPr marL="312419" indent="-285750">
              <a:buFont typeface="Wingdings"/>
              <a:buChar char="Ø"/>
              <a:defRPr/>
            </a:pPr>
            <a:r>
              <a:rPr lang="ru-RU" sz="1600" b="1" i="0" u="none" strike="noStrike" cap="none" spc="-9">
                <a:solidFill>
                  <a:srgbClr val="FF0000"/>
                </a:solidFill>
                <a:latin typeface="Arial"/>
                <a:ea typeface="Arial"/>
                <a:cs typeface="Arial"/>
              </a:rPr>
              <a:t>Файлы </a:t>
            </a:r>
            <a:r>
              <a:rPr lang="en-US" sz="1600" b="1" i="0" u="none" strike="noStrike" cap="none" spc="-9">
                <a:solidFill>
                  <a:srgbClr val="FF0000"/>
                </a:solidFill>
                <a:latin typeface="Arial"/>
                <a:ea typeface="Arial"/>
                <a:cs typeface="Arial"/>
              </a:rPr>
              <a:t>Word,</a:t>
            </a:r>
            <a:r>
              <a:rPr lang="ru-RU" sz="1600" b="1" i="0" u="none" strike="noStrike" cap="none" spc="-9">
                <a:solidFill>
                  <a:srgbClr val="FF0000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1" i="0" u="none" strike="noStrike" cap="none" spc="-9">
                <a:solidFill>
                  <a:srgbClr val="FF0000"/>
                </a:solidFill>
                <a:latin typeface="Arial"/>
                <a:ea typeface="Arial"/>
                <a:cs typeface="Arial"/>
              </a:rPr>
              <a:t>Excel и т.д.</a:t>
            </a:r>
            <a:endParaRPr sz="1600" b="1" spc="-9">
              <a:solidFill>
                <a:srgbClr val="FF0000"/>
              </a:solidFill>
              <a:latin typeface="Arial"/>
              <a:cs typeface="Arial"/>
            </a:endParaRPr>
          </a:p>
          <a:p>
            <a:pPr marL="26669">
              <a:spcBef>
                <a:spcPts val="999"/>
              </a:spcBef>
              <a:defRPr/>
            </a:pPr>
            <a:endParaRPr b="1"/>
          </a:p>
        </p:txBody>
      </p:sp>
      <p:pic>
        <p:nvPicPr>
          <p:cNvPr id="39" name="Picture 4" descr="C:\Users\ADMIN\Desktop\вебинар\article2306.jpg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11048" y="3703044"/>
            <a:ext cx="686912" cy="513007"/>
          </a:xfrm>
          <a:prstGeom prst="rect">
            <a:avLst/>
          </a:prstGeom>
          <a:noFill/>
        </p:spPr>
      </p:pic>
      <p:sp>
        <p:nvSpPr>
          <p:cNvPr id="40" name="Прямоугольник 39"/>
          <p:cNvSpPr/>
          <p:nvPr/>
        </p:nvSpPr>
        <p:spPr bwMode="auto">
          <a:xfrm>
            <a:off x="10983740" y="6160648"/>
            <a:ext cx="559981" cy="659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11676217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5308395" y="925395"/>
            <a:ext cx="6409475" cy="430433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5. Инструкции ?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10983740" y="6160648"/>
            <a:ext cx="559981" cy="659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TextBox 12"/>
          <p:cNvSpPr txBox="1"/>
          <p:nvPr/>
        </p:nvSpPr>
        <p:spPr bwMode="auto">
          <a:xfrm flipH="0" flipV="0">
            <a:off x="469382" y="914400"/>
            <a:ext cx="4861541" cy="4261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3999"/>
              </a:lnSpc>
              <a:buFont typeface="Wingdings"/>
              <a:buChar char="Ø"/>
              <a:defRPr/>
            </a:pPr>
            <a:r>
              <a:rPr lang="ru-RU" sz="1600" b="1">
                <a:solidFill>
                  <a:srgbClr val="282A2E"/>
                </a:solidFill>
                <a:cs typeface="Arial"/>
              </a:rPr>
              <a:t>Вся необходимая информация о приёме отчетности с электронной подписью, </a:t>
            </a:r>
            <a:br>
              <a:rPr lang="ru-RU" sz="1600" b="1">
                <a:solidFill>
                  <a:srgbClr val="282A2E"/>
                </a:solidFill>
                <a:cs typeface="Arial"/>
              </a:rPr>
            </a:br>
            <a:r>
              <a:rPr lang="ru-RU" sz="1600" b="1">
                <a:solidFill>
                  <a:srgbClr val="282A2E"/>
                </a:solidFill>
                <a:cs typeface="Arial"/>
              </a:rPr>
              <a:t>в том числе и с помощью приложения «Госключ», размещена на официальном интернет – сайте Красноярскстата </a:t>
            </a:r>
            <a:r>
              <a:rPr lang="en-US" sz="1600" b="1">
                <a:solidFill>
                  <a:srgbClr val="363194"/>
                </a:solidFill>
                <a:cs typeface="Arial"/>
              </a:rPr>
              <a:t>https://24.rosstat.gov.ru</a:t>
            </a:r>
            <a:r>
              <a:rPr lang="ru-RU" sz="1600" b="1">
                <a:solidFill>
                  <a:srgbClr val="282A2E"/>
                </a:solidFill>
                <a:cs typeface="Arial"/>
              </a:rPr>
              <a:t> в разделе </a:t>
            </a:r>
            <a:br>
              <a:rPr lang="ru-RU" sz="1600" b="1">
                <a:solidFill>
                  <a:srgbClr val="282A2E"/>
                </a:solidFill>
                <a:cs typeface="Arial"/>
              </a:rPr>
            </a:br>
            <a:r>
              <a:rPr lang="ru-RU" sz="1600" b="1" i="1">
                <a:solidFill>
                  <a:srgbClr val="282A2E"/>
                </a:solidFill>
                <a:cs typeface="Arial"/>
              </a:rPr>
              <a:t>Респондентам - Статистическая отчетность в электронном виде - Прием отчетности с ЭП</a:t>
            </a:r>
            <a:endParaRPr sz="1600" b="1">
              <a:solidFill>
                <a:srgbClr val="282A2E"/>
              </a:solidFill>
              <a:cs typeface="Arial"/>
            </a:endParaRPr>
          </a:p>
          <a:p>
            <a:pPr marL="342900" indent="-342900">
              <a:lnSpc>
                <a:spcPct val="113999"/>
              </a:lnSpc>
              <a:buFont typeface="Wingdings"/>
              <a:buChar char="Ø"/>
              <a:defRPr/>
            </a:pPr>
            <a:endParaRPr lang="ru-RU" sz="1600">
              <a:solidFill>
                <a:srgbClr val="282A2E"/>
              </a:solidFill>
              <a:cs typeface="Arial"/>
            </a:endParaRPr>
          </a:p>
          <a:p>
            <a:pPr marL="342900" marR="0" indent="-342900" algn="l">
              <a:lnSpc>
                <a:spcPct val="113999"/>
              </a:lnSpc>
              <a:spcBef>
                <a:spcPts val="0"/>
              </a:spcBef>
              <a:spcAft>
                <a:spcPts val="0"/>
              </a:spcAft>
              <a:buFont typeface="Wingdings"/>
              <a:buChar char="Ø"/>
              <a:defRPr/>
            </a:pPr>
            <a:r>
              <a:rPr lang="ru-RU" sz="1600" b="1">
                <a:solidFill>
                  <a:srgbClr val="282A2E"/>
                </a:solidFill>
              </a:rPr>
              <a:t>Подробную информацию о сервисе</a:t>
            </a:r>
            <a:br>
              <a:rPr lang="ru-RU" sz="1600" b="1">
                <a:solidFill>
                  <a:srgbClr val="282A2E"/>
                </a:solidFill>
              </a:rPr>
            </a:br>
            <a:r>
              <a:rPr lang="ru-RU" sz="1600" b="1">
                <a:solidFill>
                  <a:srgbClr val="282A2E"/>
                </a:solidFill>
              </a:rPr>
              <a:t>и приложении «Госключ» можно</a:t>
            </a:r>
            <a:br>
              <a:rPr lang="ru-RU" sz="1600" b="1">
                <a:solidFill>
                  <a:srgbClr val="282A2E"/>
                </a:solidFill>
              </a:rPr>
            </a:br>
            <a:r>
              <a:rPr lang="ru-RU" sz="1600" b="1">
                <a:solidFill>
                  <a:srgbClr val="282A2E"/>
                </a:solidFill>
              </a:rPr>
              <a:t>получить на портале Госуслуг: </a:t>
            </a:r>
            <a:r>
              <a:rPr lang="en-US" sz="1600" b="1" i="0" u="none" strike="noStrike" cap="none" spc="0">
                <a:solidFill>
                  <a:srgbClr val="363194"/>
                </a:solidFill>
                <a:latin typeface="Arial"/>
                <a:ea typeface="Arial"/>
                <a:cs typeface="Arial"/>
              </a:rPr>
              <a:t>https://www.gosuslugi.ru/goskey</a:t>
            </a:r>
            <a:endParaRPr b="1"/>
          </a:p>
          <a:p>
            <a:pPr marL="342900" indent="-342900">
              <a:lnSpc>
                <a:spcPct val="113999"/>
              </a:lnSpc>
              <a:buFont typeface="Wingdings"/>
              <a:buChar char="Ø"/>
              <a:defRPr/>
            </a:pPr>
            <a:endParaRPr lang="ru-RU" sz="1600">
              <a:latin typeface="Arial"/>
              <a:cs typeface="Arial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 flipH="0" flipV="0">
            <a:off x="5434443" y="3088960"/>
            <a:ext cx="2611868" cy="1584356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6. А что, если... ?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auto">
          <a:xfrm>
            <a:off x="10983740" y="6160648"/>
            <a:ext cx="559981" cy="6597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551073" y="3663564"/>
            <a:ext cx="757325" cy="69753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4" name="Текст 3"/>
          <p:cNvSpPr txBox="1"/>
          <p:nvPr/>
        </p:nvSpPr>
        <p:spPr bwMode="auto">
          <a:xfrm flipH="0" flipV="0">
            <a:off x="1243526" y="3569257"/>
            <a:ext cx="8726646" cy="8648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1008400">
              <a:lnSpc>
                <a:spcPct val="100000"/>
              </a:lnSpc>
              <a:spcBef>
                <a:spcPts val="1103"/>
              </a:spcBef>
              <a:buFont typeface="Arial"/>
              <a:buNone/>
              <a:defRPr sz="3100">
                <a:solidFill>
                  <a:srgbClr val="334286"/>
                </a:solidFill>
                <a:latin typeface="Arial"/>
                <a:ea typeface="+mn-ea"/>
                <a:cs typeface="Arial"/>
              </a:defRPr>
            </a:lvl1pPr>
            <a:lvl2pPr marL="756300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6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0500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64701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68901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73101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7301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81501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5701" indent="-252100" algn="l" defTabSz="1008400">
              <a:lnSpc>
                <a:spcPct val="90000"/>
              </a:lnSpc>
              <a:spcBef>
                <a:spcPts val="551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defTabSz="1008400">
              <a:lnSpc>
                <a:spcPct val="100000"/>
              </a:lnSpc>
              <a:spcBef>
                <a:spcPts val="1103"/>
              </a:spcBef>
              <a:spcAft>
                <a:spcPts val="0"/>
              </a:spcAft>
              <a:defRPr/>
            </a:pPr>
            <a:r>
              <a:rPr lang="ru-RU" sz="1600" b="0" i="0" u="none" strike="noStrike" cap="none" spc="0">
                <a:ln>
                  <a:noFill/>
                </a:ln>
                <a:solidFill>
                  <a:srgbClr val="DE3131"/>
                </a:solidFill>
                <a:latin typeface="Arial"/>
                <a:ea typeface="Arial"/>
                <a:cs typeface="Arial"/>
              </a:rPr>
              <a:t>Отсутствие финансово-хозяйственной деятельности не освобождает от предоставления статистической отчетности. Организации-банкроты, на которых введено конкурсное производство,  также не освобождаются от предоставления сведений.</a:t>
            </a:r>
            <a:endParaRPr/>
          </a:p>
          <a:p>
            <a:pPr marL="0" marR="0" lvl="0" indent="0" algn="ctr" defTabSz="1008400">
              <a:lnSpc>
                <a:spcPct val="100000"/>
              </a:lnSpc>
              <a:spcBef>
                <a:spcPts val="1103"/>
              </a:spcBef>
              <a:spcAft>
                <a:spcPts val="0"/>
              </a:spcAft>
              <a:buClrTx/>
              <a:buSzTx/>
              <a:buFont typeface="Arial"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ysClr val="windowText" lastClr="000000"/>
              </a:solidFill>
              <a:latin typeface="Arial"/>
              <a:ea typeface="+mn-ea"/>
              <a:cs typeface="Arial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 flipH="0" flipV="0">
            <a:off x="599661" y="914400"/>
            <a:ext cx="9855796" cy="2308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defRPr/>
            </a:pPr>
            <a:r>
              <a:rPr lang="ru-RU" sz="1600">
                <a:solidFill>
                  <a:prstClr val="black"/>
                </a:solidFill>
                <a:cs typeface="Arial"/>
              </a:rPr>
              <a:t>В указаниях по заполнению форм федерального статистического наблюдения, утвержденных приказами Росстата, отражается порядок предоставления сведений </a:t>
            </a:r>
            <a:r>
              <a:rPr lang="ru-RU" sz="1600" b="1">
                <a:solidFill>
                  <a:prstClr val="black"/>
                </a:solidFill>
                <a:cs typeface="Arial"/>
              </a:rPr>
              <a:t>в случае отсутствия </a:t>
            </a:r>
            <a:br>
              <a:rPr lang="ru-RU" sz="1600" b="1">
                <a:solidFill>
                  <a:prstClr val="black"/>
                </a:solidFill>
                <a:cs typeface="Arial"/>
              </a:rPr>
            </a:br>
            <a:r>
              <a:rPr lang="ru-RU" sz="1600" b="1">
                <a:solidFill>
                  <a:prstClr val="black"/>
                </a:solidFill>
                <a:cs typeface="Arial"/>
              </a:rPr>
              <a:t>у респондента в отчетном периоде наблюдаемого явления</a:t>
            </a:r>
            <a:r>
              <a:rPr lang="ru-RU" sz="1600">
                <a:solidFill>
                  <a:prstClr val="black"/>
                </a:solidFill>
                <a:cs typeface="Arial"/>
              </a:rPr>
              <a:t>:</a:t>
            </a:r>
            <a:endParaRPr lang="ru-RU" sz="1600">
              <a:solidFill>
                <a:prstClr val="black"/>
              </a:solidFill>
              <a:cs typeface="Arial"/>
            </a:endParaRPr>
          </a:p>
          <a:p>
            <a:pPr marL="285750" marR="0" lvl="0" indent="-285750" algn="l" defTabSz="1008399">
              <a:lnSpc>
                <a:spcPct val="110000"/>
              </a:lnSpc>
              <a:spcBef>
                <a:spcPts val="566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требование о предоставлении «пустого» отчета</a:t>
            </a:r>
            <a:r>
              <a:rPr lang="ru-RU" sz="16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: </a:t>
            </a:r>
            <a:r>
              <a:rPr lang="ru-RU" sz="16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респондент должен направить подписанный в установленном порядке отчет по форме, незаполненный значениями показателей («пустой» отчет по форме)</a:t>
            </a:r>
            <a:r>
              <a:rPr lang="ru-RU" sz="16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;</a:t>
            </a:r>
            <a:endParaRPr sz="1600"/>
          </a:p>
          <a:p>
            <a:pPr marL="285750" marR="0" lvl="0" indent="-285750" algn="l" defTabSz="1008399">
              <a:lnSpc>
                <a:spcPct val="110000"/>
              </a:lnSpc>
              <a:spcBef>
                <a:spcPts val="566"/>
              </a:spcBef>
              <a:spcAft>
                <a:spcPts val="0"/>
              </a:spcAft>
              <a:buClrTx/>
              <a:buSzTx/>
              <a:buFont typeface="Wingdings"/>
              <a:buChar char="Ø"/>
              <a:defRPr/>
            </a:pPr>
            <a:r>
              <a:rPr lang="ru-RU" sz="1600" b="1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допустимость непредоставления отчета:</a:t>
            </a:r>
            <a:r>
              <a:rPr lang="ru-RU" sz="16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 </a:t>
            </a:r>
            <a:r>
              <a:rPr lang="ru-RU" sz="16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в случае отсутствия явления отчет по форме не предоставляется</a:t>
            </a:r>
            <a:r>
              <a:rPr lang="ru-RU" sz="16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Arial"/>
                <a:ea typeface="Arial"/>
                <a:cs typeface="Arial"/>
              </a:rPr>
              <a:t>.</a:t>
            </a:r>
            <a:endParaRPr lang="ru-RU" sz="1600" b="0" i="0" u="none" strike="noStrike" cap="none" spc="0">
              <a:ln>
                <a:noFill/>
              </a:ln>
              <a:solidFill>
                <a:srgbClr val="282A2E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ru-RU"/>
              <a:t>7. Зачем ?</a:t>
            </a: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7" name="object 2"/>
          <p:cNvSpPr/>
          <p:nvPr/>
        </p:nvSpPr>
        <p:spPr bwMode="auto">
          <a:xfrm flipH="0" flipV="0">
            <a:off x="666749" y="1076327"/>
            <a:ext cx="6125279" cy="971547"/>
          </a:xfrm>
          <a:custGeom>
            <a:avLst/>
            <a:gdLst/>
            <a:ahLst/>
            <a:cxnLst/>
            <a:rect l="l" t="t" r="r" b="b"/>
            <a:pathLst>
              <a:path w="4574540" h="5994400" fill="norm" stroke="1" extrusionOk="0">
                <a:moveTo>
                  <a:pt x="4421797" y="0"/>
                </a:moveTo>
                <a:lnTo>
                  <a:pt x="152400" y="0"/>
                </a:lnTo>
                <a:lnTo>
                  <a:pt x="104231" y="7769"/>
                </a:lnTo>
                <a:lnTo>
                  <a:pt x="62396" y="29405"/>
                </a:lnTo>
                <a:lnTo>
                  <a:pt x="29405" y="62396"/>
                </a:lnTo>
                <a:lnTo>
                  <a:pt x="7769" y="104231"/>
                </a:lnTo>
                <a:lnTo>
                  <a:pt x="0" y="152400"/>
                </a:lnTo>
                <a:lnTo>
                  <a:pt x="0" y="5842000"/>
                </a:lnTo>
                <a:lnTo>
                  <a:pt x="7769" y="5890168"/>
                </a:lnTo>
                <a:lnTo>
                  <a:pt x="29405" y="5932003"/>
                </a:lnTo>
                <a:lnTo>
                  <a:pt x="62396" y="5964994"/>
                </a:lnTo>
                <a:lnTo>
                  <a:pt x="104231" y="5986630"/>
                </a:lnTo>
                <a:lnTo>
                  <a:pt x="152400" y="5994400"/>
                </a:lnTo>
                <a:lnTo>
                  <a:pt x="4421797" y="5994400"/>
                </a:lnTo>
                <a:lnTo>
                  <a:pt x="4469970" y="5986630"/>
                </a:lnTo>
                <a:lnTo>
                  <a:pt x="4511805" y="5964994"/>
                </a:lnTo>
                <a:lnTo>
                  <a:pt x="4544794" y="5932003"/>
                </a:lnTo>
                <a:lnTo>
                  <a:pt x="4566428" y="5890168"/>
                </a:lnTo>
                <a:lnTo>
                  <a:pt x="4574197" y="5842000"/>
                </a:lnTo>
                <a:lnTo>
                  <a:pt x="4574197" y="152400"/>
                </a:lnTo>
                <a:lnTo>
                  <a:pt x="4566428" y="104231"/>
                </a:lnTo>
                <a:lnTo>
                  <a:pt x="4544794" y="62396"/>
                </a:lnTo>
                <a:lnTo>
                  <a:pt x="4511805" y="29405"/>
                </a:lnTo>
                <a:lnTo>
                  <a:pt x="4469970" y="7769"/>
                </a:lnTo>
                <a:lnTo>
                  <a:pt x="4421797" y="0"/>
                </a:ln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wrap="square" lIns="0" tIns="0" rIns="0" bIns="0" rtlCol="0"/>
          <a:lstStyle/>
          <a:p>
            <a:pPr>
              <a:defRPr/>
            </a:pPr>
            <a:endParaRPr/>
          </a:p>
        </p:txBody>
      </p:sp>
      <p:sp>
        <p:nvSpPr>
          <p:cNvPr id="25" name="Текст 2"/>
          <p:cNvSpPr>
            <a:spLocks noGrp="1"/>
          </p:cNvSpPr>
          <p:nvPr>
            <p:ph type="body" sz="quarter" idx="11"/>
          </p:nvPr>
        </p:nvSpPr>
        <p:spPr bwMode="auto">
          <a:xfrm flipH="0" flipV="0">
            <a:off x="775247" y="1114426"/>
            <a:ext cx="5934517" cy="93344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buFont typeface="Arial"/>
              <a:buNone/>
              <a:defRPr/>
            </a:pPr>
            <a:r>
              <a:rPr lang="ru-RU" sz="1800">
                <a:solidFill>
                  <a:srgbClr val="282A2E"/>
                </a:solidFill>
              </a:rPr>
              <a:t>Кодекс Российской Федерации </a:t>
            </a:r>
            <a:br>
              <a:rPr lang="ru-RU" sz="1800">
                <a:solidFill>
                  <a:srgbClr val="282A2E"/>
                </a:solidFill>
              </a:rPr>
            </a:br>
            <a:r>
              <a:rPr lang="ru-RU" sz="1800">
                <a:solidFill>
                  <a:srgbClr val="282A2E"/>
                </a:solidFill>
              </a:rPr>
              <a:t>об административных правонарушениях</a:t>
            </a:r>
            <a:br>
              <a:rPr lang="ru-RU" sz="1800">
                <a:solidFill>
                  <a:srgbClr val="282A2E"/>
                </a:solidFill>
              </a:rPr>
            </a:br>
            <a:r>
              <a:rPr lang="ru-RU" sz="1600" b="1" i="0" u="none" strike="noStrike" cap="none" spc="0">
                <a:solidFill>
                  <a:srgbClr val="282A2E"/>
                </a:solidFill>
                <a:latin typeface="Arial"/>
                <a:ea typeface="Arial"/>
                <a:cs typeface="Arial"/>
              </a:rPr>
              <a:t>от 30.12.2001 N 195-ФЗ </a:t>
            </a:r>
            <a:r>
              <a:rPr lang="ru-RU" sz="1600">
                <a:solidFill>
                  <a:srgbClr val="282A2E"/>
                </a:solidFill>
              </a:rPr>
              <a:t> </a:t>
            </a:r>
            <a:endParaRPr sz="1000"/>
          </a:p>
        </p:txBody>
      </p:sp>
      <p:sp>
        <p:nvSpPr>
          <p:cNvPr id="2" name="Прямоугольник 1"/>
          <p:cNvSpPr/>
          <p:nvPr/>
        </p:nvSpPr>
        <p:spPr bwMode="auto">
          <a:xfrm flipH="0" flipV="0">
            <a:off x="666749" y="2120761"/>
            <a:ext cx="6125999" cy="1982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1850" indent="-261850">
              <a:lnSpc>
                <a:spcPct val="113999"/>
              </a:lnSpc>
              <a:buFont typeface="Wingdings"/>
              <a:buChar char="Ø"/>
              <a:defRPr/>
            </a:pPr>
            <a:r>
              <a:rPr lang="ru-RU" sz="1600" b="1"/>
              <a:t>непредставление (</a:t>
            </a:r>
            <a:r>
              <a:rPr lang="ru-RU" sz="1600" b="1" i="0" u="none" strike="noStrike" cap="none" spc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несвоевременное предоставление</a:t>
            </a:r>
            <a:r>
              <a:rPr lang="ru-RU" sz="1600" b="1"/>
              <a:t>) </a:t>
            </a:r>
            <a:r>
              <a:rPr lang="ru-RU" sz="1600"/>
              <a:t>первичных статистических данных в установленном порядке;</a:t>
            </a:r>
            <a:endParaRPr lang="ru-RU" sz="1600"/>
          </a:p>
          <a:p>
            <a:pPr marL="261850" indent="-261850">
              <a:lnSpc>
                <a:spcPct val="113999"/>
              </a:lnSpc>
              <a:spcBef>
                <a:spcPts val="1162"/>
              </a:spcBef>
              <a:buFont typeface="Wingdings"/>
              <a:buChar char="Ø"/>
              <a:defRPr/>
            </a:pPr>
            <a:r>
              <a:rPr lang="ru-RU" sz="1600" b="1"/>
              <a:t>предоставление недостоверных </a:t>
            </a:r>
            <a:r>
              <a:rPr lang="ru-RU" sz="1600" b="1"/>
              <a:t>данных</a:t>
            </a:r>
            <a:endParaRPr lang="ru-RU" sz="1600" b="1"/>
          </a:p>
          <a:p>
            <a:pPr algn="ctr">
              <a:lnSpc>
                <a:spcPct val="113999"/>
              </a:lnSpc>
              <a:spcBef>
                <a:spcPts val="595"/>
              </a:spcBef>
              <a:defRPr/>
            </a:pPr>
            <a:r>
              <a:rPr lang="ru-RU" sz="1600"/>
              <a:t>образуют состав административного правонарушения, предусмотренного ч. 1 ст.13.19 КоАП РФ</a:t>
            </a:r>
            <a:endParaRPr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936825" y="4259449"/>
            <a:ext cx="3236913" cy="1890713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981075" y="3178085"/>
            <a:ext cx="6092233" cy="1189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  <a:t>консультации по вопросам технологии </a:t>
            </a:r>
            <a:r>
              <a:rPr lang="ru-RU" b="1" i="0" u="none" strike="noStrike" cap="none" spc="0">
                <a:ln>
                  <a:noFill/>
                </a:ln>
                <a:solidFill>
                  <a:srgbClr val="282A2E"/>
                </a:solidFill>
              </a:rPr>
              <a:t>Web-сбора</a:t>
            </a:r>
            <a: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  <a:t>:</a:t>
            </a:r>
            <a:b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</a:br>
            <a: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  <a:t>+7 (391) 213-93-87 </a:t>
            </a:r>
            <a:br>
              <a:rPr lang="en-US">
                <a:solidFill>
                  <a:srgbClr val="282A2E"/>
                </a:solidFill>
              </a:rPr>
            </a:br>
            <a:r>
              <a:rPr lang="ru-RU" sz="18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+mn-lt"/>
                <a:ea typeface="+mn-ea"/>
                <a:cs typeface="+mn-cs"/>
              </a:rPr>
              <a:t>э</a:t>
            </a:r>
            <a:r>
              <a:rPr lang="ru-RU" sz="1800" b="0" i="0" u="none" strike="noStrike" cap="none" spc="0">
                <a:ln>
                  <a:noFill/>
                </a:ln>
                <a:solidFill>
                  <a:srgbClr val="282A2E"/>
                </a:solidFill>
                <a:latin typeface="+mn-lt"/>
                <a:ea typeface="+mn-ea"/>
                <a:cs typeface="+mn-cs"/>
              </a:rPr>
              <a:t>лектронная почта: </a:t>
            </a:r>
            <a:r>
              <a:rPr lang="en-US" sz="1800" b="0" i="0" u="none" strike="noStrike" cap="none" spc="0">
                <a:solidFill>
                  <a:srgbClr val="282A2E"/>
                </a:solidFill>
                <a:latin typeface="+mn-lt"/>
                <a:ea typeface="+mn-ea"/>
                <a:cs typeface="+mn-cs"/>
              </a:rPr>
              <a:t>24.websbor@rosstat.gov.ru</a:t>
            </a:r>
            <a:endParaRPr sz="1800" b="0" i="0" u="none" strike="noStrike" cap="none" spc="0">
              <a:ln>
                <a:noFill/>
              </a:ln>
              <a:solidFill>
                <a:srgbClr val="282A2E"/>
              </a:solidFill>
            </a:endParaRPr>
          </a:p>
          <a:p>
            <a:pPr lvl="0">
              <a:defRPr/>
            </a:pPr>
            <a:endParaRPr lang="ru-RU" b="0" i="0" u="none" strike="noStrike" cap="none" spc="0">
              <a:ln>
                <a:noFill/>
              </a:ln>
              <a:solidFill>
                <a:srgbClr val="282A2E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981075" y="2261115"/>
            <a:ext cx="6037182" cy="640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  <a:t>телефон </a:t>
            </a:r>
            <a:r>
              <a:rPr lang="ru-RU" b="1" i="0" u="none" strike="noStrike" cap="none" spc="0">
                <a:ln>
                  <a:noFill/>
                </a:ln>
                <a:solidFill>
                  <a:srgbClr val="282A2E"/>
                </a:solidFill>
              </a:rPr>
              <a:t>горячей линии </a:t>
            </a:r>
            <a: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  <a:t>Красноярскстата: </a:t>
            </a:r>
            <a:b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</a:br>
            <a:r>
              <a:rPr lang="ru-RU" b="0" i="0" u="none" strike="noStrike" cap="none" spc="0">
                <a:ln>
                  <a:noFill/>
                </a:ln>
                <a:solidFill>
                  <a:srgbClr val="282A2E"/>
                </a:solidFill>
              </a:rPr>
              <a:t>+7 (391) 213-93-60</a:t>
            </a:r>
            <a:endParaRPr/>
          </a:p>
        </p:txBody>
      </p:sp>
      <p:sp>
        <p:nvSpPr>
          <p:cNvPr id="6" name="TextBox 5"/>
          <p:cNvSpPr txBox="1"/>
          <p:nvPr/>
        </p:nvSpPr>
        <p:spPr bwMode="auto">
          <a:xfrm>
            <a:off x="8296274" y="6134100"/>
            <a:ext cx="38004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000">
                <a:solidFill>
                  <a:schemeClr val="bg1"/>
                </a:solidFill>
              </a:rPr>
              <a:t>СПАСИБО ЗА ВНИМАНИЕ</a:t>
            </a:r>
            <a:endParaRPr/>
          </a:p>
        </p:txBody>
      </p:sp>
      <p:sp>
        <p:nvSpPr>
          <p:cNvPr id="1633840664" name="Прямоугольник 3"/>
          <p:cNvSpPr/>
          <p:nvPr/>
        </p:nvSpPr>
        <p:spPr bwMode="auto">
          <a:xfrm>
            <a:off x="981075" y="3793402"/>
            <a:ext cx="6090792" cy="3661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_rels/theme2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итульный слайд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2.xml><?xml version="1.0" encoding="utf-8"?>
<a:theme xmlns:a="http://schemas.openxmlformats.org/drawingml/2006/main" xmlns:r="http://schemas.openxmlformats.org/officeDocument/2006/relationships" xmlns:p="http://schemas.openxmlformats.org/presentationml/2006/main" name="Информационные слайды">
  <a:themeElements>
    <a:clrScheme name="Другая 1">
      <a:dk1>
        <a:srgbClr val="282A2E"/>
      </a:dk1>
      <a:lt1>
        <a:srgbClr val="FFFFFF"/>
      </a:lt1>
      <a:dk2>
        <a:srgbClr val="838383"/>
      </a:dk2>
      <a:lt2>
        <a:srgbClr val="BFBFBF"/>
      </a:lt2>
      <a:accent1>
        <a:srgbClr val="363194"/>
      </a:accent1>
      <a:accent2>
        <a:srgbClr val="E36846"/>
      </a:accent2>
      <a:accent3>
        <a:srgbClr val="346FC2"/>
      </a:accent3>
      <a:accent4>
        <a:srgbClr val="46AA98"/>
      </a:accent4>
      <a:accent5>
        <a:srgbClr val="7DBBFC"/>
      </a:accent5>
      <a:accent6>
        <a:srgbClr val="FFA970"/>
      </a:accent6>
      <a:hlink>
        <a:srgbClr val="7DBBFC"/>
      </a:hlink>
      <a:folHlink>
        <a:srgbClr val="838383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Р7-Офис/2024.1.1.373</Application>
  <DocSecurity>0</DocSecurity>
  <PresentationFormat>Произвольный</PresentationFormat>
  <Paragraphs>0</Paragraphs>
  <Slides>9</Slides>
  <Notes>9</Notes>
  <HiddenSlides>0</HiddenSlides>
  <MMClips>2</MMClips>
  <ScaleCrop>0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Theme 1</vt:lpstr>
      <vt:lpstr>Theme 2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subject/>
  <dc:creator>Токарева Екатерина Дмитриевна</dc:creator>
  <cp:keywords/>
  <dc:description/>
  <dc:identifier/>
  <dc:language/>
  <cp:lastModifiedBy/>
  <cp:revision>134</cp:revision>
  <dcterms:created xsi:type="dcterms:W3CDTF">2023-12-06T11:24:07Z</dcterms:created>
  <dcterms:modified xsi:type="dcterms:W3CDTF">2024-04-24T02:21:51Z</dcterms:modified>
  <cp:category/>
  <cp:contentStatus/>
  <cp:version/>
</cp:coreProperties>
</file>